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70" r:id="rId5"/>
  </p:sldMasterIdLst>
  <p:notesMasterIdLst>
    <p:notesMasterId r:id="rId29"/>
  </p:notesMasterIdLst>
  <p:handoutMasterIdLst>
    <p:handoutMasterId r:id="rId30"/>
  </p:handoutMasterIdLst>
  <p:sldIdLst>
    <p:sldId id="316" r:id="rId6"/>
    <p:sldId id="288" r:id="rId7"/>
    <p:sldId id="309" r:id="rId8"/>
    <p:sldId id="318" r:id="rId9"/>
    <p:sldId id="289" r:id="rId10"/>
    <p:sldId id="290" r:id="rId11"/>
    <p:sldId id="295" r:id="rId12"/>
    <p:sldId id="296" r:id="rId13"/>
    <p:sldId id="297" r:id="rId14"/>
    <p:sldId id="298" r:id="rId15"/>
    <p:sldId id="299" r:id="rId16"/>
    <p:sldId id="317" r:id="rId17"/>
    <p:sldId id="301" r:id="rId18"/>
    <p:sldId id="304" r:id="rId19"/>
    <p:sldId id="308" r:id="rId20"/>
    <p:sldId id="302" r:id="rId21"/>
    <p:sldId id="307" r:id="rId22"/>
    <p:sldId id="306" r:id="rId23"/>
    <p:sldId id="311" r:id="rId24"/>
    <p:sldId id="305" r:id="rId25"/>
    <p:sldId id="291" r:id="rId26"/>
    <p:sldId id="310" r:id="rId27"/>
    <p:sldId id="312"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436"/>
    <a:srgbClr val="68AD49"/>
    <a:srgbClr val="2D4E1E"/>
    <a:srgbClr val="866F07"/>
    <a:srgbClr val="FFD00B"/>
    <a:srgbClr val="1C3212"/>
    <a:srgbClr val="F4C610"/>
    <a:srgbClr val="FFD00F"/>
    <a:srgbClr val="5D943F"/>
    <a:srgbClr val="F89E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2"/>
    <p:restoredTop sz="82046" autoAdjust="0"/>
  </p:normalViewPr>
  <p:slideViewPr>
    <p:cSldViewPr snapToGrid="0">
      <p:cViewPr varScale="1">
        <p:scale>
          <a:sx n="73" d="100"/>
          <a:sy n="73" d="100"/>
        </p:scale>
        <p:origin x="1404"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a:lstStyle/>
          <a:p>
            <a:pPr lvl="0"/>
            <a:endParaRPr lang="en-GB"/>
          </a:p>
        </c:rich>
      </c:tx>
      <c:overlay val="1"/>
    </c:title>
    <c:autoTitleDeleted val="0"/>
    <c:plotArea>
      <c:layout>
        <c:manualLayout>
          <c:layoutTarget val="inner"/>
          <c:xMode val="edge"/>
          <c:yMode val="edge"/>
          <c:x val="9.7398134755133897E-2"/>
          <c:y val="7.6962611654338306E-2"/>
          <c:w val="0.84168400000000099"/>
          <c:h val="0.80304800000000098"/>
        </c:manualLayout>
      </c:layout>
      <c:scatterChart>
        <c:scatterStyle val="lineMarker"/>
        <c:varyColors val="0"/>
        <c:ser>
          <c:idx val="0"/>
          <c:order val="0"/>
          <c:tx>
            <c:strRef>
              <c:f>Sheet1!$A$2</c:f>
              <c:strCache>
                <c:ptCount val="1"/>
                <c:pt idx="0">
                  <c:v>East</c:v>
                </c:pt>
              </c:strCache>
            </c:strRef>
          </c:tx>
          <c:spPr>
            <a:ln w="19050" cap="flat">
              <a:solidFill>
                <a:srgbClr val="2D4E1E"/>
              </a:solidFill>
              <a:prstDash val="sysDot"/>
              <a:bevel/>
            </a:ln>
            <a:effectLst/>
          </c:spPr>
          <c:marker>
            <c:symbol val="square"/>
            <c:size val="5"/>
            <c:spPr>
              <a:noFill/>
              <a:ln w="19050">
                <a:solidFill>
                  <a:sysClr val="windowText" lastClr="000000"/>
                </a:solidFill>
                <a:prstDash val="sysDot"/>
              </a:ln>
              <a:effectLst/>
            </c:spPr>
          </c:marker>
          <c:xVal>
            <c:numRef>
              <c:f>Sheet1!$B$2:$N$2</c:f>
              <c:numCache>
                <c:formatCode>General</c:formatCode>
                <c:ptCount val="11"/>
                <c:pt idx="0">
                  <c:v>0</c:v>
                </c:pt>
                <c:pt idx="1">
                  <c:v>20</c:v>
                </c:pt>
                <c:pt idx="2">
                  <c:v>40</c:v>
                </c:pt>
                <c:pt idx="3">
                  <c:v>60</c:v>
                </c:pt>
                <c:pt idx="4">
                  <c:v>80</c:v>
                </c:pt>
                <c:pt idx="5">
                  <c:v>100</c:v>
                </c:pt>
                <c:pt idx="6">
                  <c:v>120</c:v>
                </c:pt>
                <c:pt idx="7">
                  <c:v>140</c:v>
                </c:pt>
                <c:pt idx="8">
                  <c:v>160</c:v>
                </c:pt>
                <c:pt idx="9">
                  <c:v>180</c:v>
                </c:pt>
                <c:pt idx="10">
                  <c:v>240</c:v>
                </c:pt>
              </c:numCache>
            </c:numRef>
          </c:xVal>
          <c:yVal>
            <c:numRef>
              <c:f>Sheet1!$B$3:$N$3</c:f>
              <c:numCache>
                <c:formatCode>General</c:formatCode>
                <c:ptCount val="11"/>
                <c:pt idx="0">
                  <c:v>4</c:v>
                </c:pt>
                <c:pt idx="1">
                  <c:v>4.2</c:v>
                </c:pt>
                <c:pt idx="2">
                  <c:v>4.3</c:v>
                </c:pt>
                <c:pt idx="3">
                  <c:v>4.4000000000000004</c:v>
                </c:pt>
                <c:pt idx="4">
                  <c:v>4.5</c:v>
                </c:pt>
                <c:pt idx="5">
                  <c:v>4</c:v>
                </c:pt>
                <c:pt idx="6">
                  <c:v>4.0999999999999996</c:v>
                </c:pt>
                <c:pt idx="7">
                  <c:v>3.5</c:v>
                </c:pt>
                <c:pt idx="8">
                  <c:v>3.6</c:v>
                </c:pt>
                <c:pt idx="9">
                  <c:v>3.75</c:v>
                </c:pt>
                <c:pt idx="10">
                  <c:v>4</c:v>
                </c:pt>
              </c:numCache>
            </c:numRef>
          </c:yVal>
          <c:smooth val="0"/>
          <c:extLst>
            <c:ext xmlns:c16="http://schemas.microsoft.com/office/drawing/2014/chart" uri="{C3380CC4-5D6E-409C-BE32-E72D297353CC}">
              <c16:uniqueId val="{00000000-1B47-4DCD-981E-167B7BB8ADF8}"/>
            </c:ext>
          </c:extLst>
        </c:ser>
        <c:ser>
          <c:idx val="1"/>
          <c:order val="1"/>
          <c:tx>
            <c:strRef>
              <c:f>Sheet1!$A$3</c:f>
              <c:strCache>
                <c:ptCount val="1"/>
                <c:pt idx="0">
                  <c:v>West</c:v>
                </c:pt>
              </c:strCache>
            </c:strRef>
          </c:tx>
          <c:spPr>
            <a:ln w="19050" cap="flat">
              <a:solidFill>
                <a:srgbClr val="5D943F"/>
              </a:solidFill>
              <a:prstDash val="solid"/>
              <a:bevel/>
            </a:ln>
            <a:effectLst/>
          </c:spPr>
          <c:marker>
            <c:symbol val="square"/>
            <c:size val="5"/>
            <c:spPr>
              <a:noFill/>
              <a:ln w="25400">
                <a:noFill/>
              </a:ln>
              <a:effectLst/>
            </c:spPr>
          </c:marker>
          <c:xVal>
            <c:numRef>
              <c:f>Sheet1!$B$4:$N$4</c:f>
              <c:numCache>
                <c:formatCode>General</c:formatCode>
                <c:ptCount val="10"/>
                <c:pt idx="0">
                  <c:v>0</c:v>
                </c:pt>
                <c:pt idx="1">
                  <c:v>20</c:v>
                </c:pt>
                <c:pt idx="2">
                  <c:v>40</c:v>
                </c:pt>
                <c:pt idx="3">
                  <c:v>60</c:v>
                </c:pt>
                <c:pt idx="4">
                  <c:v>80</c:v>
                </c:pt>
                <c:pt idx="5">
                  <c:v>100</c:v>
                </c:pt>
                <c:pt idx="6">
                  <c:v>120</c:v>
                </c:pt>
                <c:pt idx="7">
                  <c:v>140</c:v>
                </c:pt>
                <c:pt idx="8">
                  <c:v>160</c:v>
                </c:pt>
                <c:pt idx="9">
                  <c:v>180</c:v>
                </c:pt>
              </c:numCache>
            </c:numRef>
          </c:xVal>
          <c:yVal>
            <c:numRef>
              <c:f>Sheet1!$B$5:$N$5</c:f>
              <c:numCache>
                <c:formatCode>General</c:formatCode>
                <c:ptCount val="10"/>
                <c:pt idx="0">
                  <c:v>3.8</c:v>
                </c:pt>
                <c:pt idx="1">
                  <c:v>4</c:v>
                </c:pt>
                <c:pt idx="2">
                  <c:v>4.0999999999999996</c:v>
                </c:pt>
                <c:pt idx="3">
                  <c:v>3.6</c:v>
                </c:pt>
                <c:pt idx="4">
                  <c:v>3.7</c:v>
                </c:pt>
                <c:pt idx="5">
                  <c:v>3.6</c:v>
                </c:pt>
                <c:pt idx="6">
                  <c:v>3.4</c:v>
                </c:pt>
                <c:pt idx="7">
                  <c:v>3</c:v>
                </c:pt>
                <c:pt idx="8">
                  <c:v>2.8499999999999992</c:v>
                </c:pt>
                <c:pt idx="9">
                  <c:v>2.8499999999999992</c:v>
                </c:pt>
              </c:numCache>
            </c:numRef>
          </c:yVal>
          <c:smooth val="0"/>
          <c:extLst>
            <c:ext xmlns:c16="http://schemas.microsoft.com/office/drawing/2014/chart" uri="{C3380CC4-5D6E-409C-BE32-E72D297353CC}">
              <c16:uniqueId val="{00000001-1B47-4DCD-981E-167B7BB8ADF8}"/>
            </c:ext>
          </c:extLst>
        </c:ser>
        <c:dLbls>
          <c:showLegendKey val="0"/>
          <c:showVal val="0"/>
          <c:showCatName val="0"/>
          <c:showSerName val="0"/>
          <c:showPercent val="0"/>
          <c:showBubbleSize val="0"/>
        </c:dLbls>
        <c:axId val="-2124303832"/>
        <c:axId val="-2124298648"/>
      </c:scatterChart>
      <c:valAx>
        <c:axId val="-2124303832"/>
        <c:scaling>
          <c:orientation val="minMax"/>
          <c:max val="240"/>
          <c:min val="0"/>
        </c:scaling>
        <c:delete val="0"/>
        <c:axPos val="b"/>
        <c:numFmt formatCode="0" sourceLinked="0"/>
        <c:majorTickMark val="none"/>
        <c:minorTickMark val="none"/>
        <c:tickLblPos val="nextTo"/>
        <c:spPr>
          <a:ln w="12700" cap="flat">
            <a:solidFill>
              <a:sysClr val="window" lastClr="FFFFFF">
                <a:lumMod val="50000"/>
              </a:sysClr>
            </a:solidFill>
            <a:prstDash val="solid"/>
            <a:miter lim="400000"/>
          </a:ln>
        </c:spPr>
        <c:txPr>
          <a:bodyPr rot="0"/>
          <a:lstStyle/>
          <a:p>
            <a:pPr lvl="0">
              <a:defRPr sz="1000" b="1" i="0" u="none" strike="noStrike">
                <a:ln>
                  <a:noFill/>
                </a:ln>
                <a:solidFill>
                  <a:schemeClr val="bg1">
                    <a:lumMod val="85000"/>
                    <a:alpha val="45000"/>
                  </a:schemeClr>
                </a:solidFill>
                <a:effectLst/>
                <a:latin typeface="Century Gothic" charset="0"/>
                <a:ea typeface="Century Gothic" charset="0"/>
                <a:cs typeface="Century Gothic" charset="0"/>
              </a:defRPr>
            </a:pPr>
            <a:endParaRPr lang="en-US"/>
          </a:p>
        </c:txPr>
        <c:crossAx val="-2124298648"/>
        <c:crosses val="autoZero"/>
        <c:crossBetween val="between"/>
        <c:majorUnit val="60"/>
        <c:minorUnit val="30"/>
      </c:valAx>
      <c:valAx>
        <c:axId val="-2124298648"/>
        <c:scaling>
          <c:orientation val="minMax"/>
          <c:min val="2"/>
        </c:scaling>
        <c:delete val="0"/>
        <c:axPos val="l"/>
        <c:numFmt formatCode="0.0" sourceLinked="0"/>
        <c:majorTickMark val="none"/>
        <c:minorTickMark val="none"/>
        <c:tickLblPos val="nextTo"/>
        <c:spPr>
          <a:ln w="12700" cap="flat">
            <a:solidFill>
              <a:sysClr val="window" lastClr="FFFFFF">
                <a:lumMod val="50000"/>
              </a:sysClr>
            </a:solidFill>
            <a:prstDash val="solid"/>
            <a:miter lim="400000"/>
          </a:ln>
        </c:spPr>
        <c:txPr>
          <a:bodyPr rot="0"/>
          <a:lstStyle/>
          <a:p>
            <a:pPr lvl="0">
              <a:defRPr sz="1000" b="1" i="0" u="none" strike="noStrike">
                <a:ln>
                  <a:noFill/>
                </a:ln>
                <a:solidFill>
                  <a:schemeClr val="bg1">
                    <a:lumMod val="65000"/>
                    <a:alpha val="45000"/>
                  </a:schemeClr>
                </a:solidFill>
                <a:effectLst/>
                <a:latin typeface="Century Gothic" charset="0"/>
                <a:ea typeface="Century Gothic" charset="0"/>
                <a:cs typeface="Century Gothic" charset="0"/>
              </a:defRPr>
            </a:pPr>
            <a:endParaRPr lang="en-US"/>
          </a:p>
        </c:txPr>
        <c:crossAx val="-2124303832"/>
        <c:crosses val="autoZero"/>
        <c:crossBetween val="between"/>
        <c:majorUnit val="0.750000000000002"/>
        <c:minorUnit val="0.375000000000001"/>
      </c:valAx>
      <c:spPr>
        <a:noFill/>
        <a:ln w="12700" cap="flat">
          <a:noFill/>
          <a:miter lim="400000"/>
        </a:ln>
        <a:effectLst/>
      </c:spPr>
    </c:plotArea>
    <c:plotVisOnly val="1"/>
    <c:dispBlanksAs val="gap"/>
    <c:showDLblsOverMax val="0"/>
  </c:chart>
  <c:spPr>
    <a:noFill/>
    <a:ln>
      <a:noFill/>
    </a:ln>
    <a:effectLst/>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a:lstStyle/>
          <a:p>
            <a:pPr lvl="0"/>
            <a:endParaRPr lang="en-GB"/>
          </a:p>
        </c:rich>
      </c:tx>
      <c:overlay val="1"/>
    </c:title>
    <c:autoTitleDeleted val="0"/>
    <c:plotArea>
      <c:layout>
        <c:manualLayout>
          <c:layoutTarget val="inner"/>
          <c:xMode val="edge"/>
          <c:yMode val="edge"/>
          <c:x val="0.121514"/>
          <c:y val="7.5765299999999994E-2"/>
          <c:w val="0.83326199999999895"/>
          <c:h val="0.79425800000000002"/>
        </c:manualLayout>
      </c:layout>
      <c:scatterChart>
        <c:scatterStyle val="lineMarker"/>
        <c:varyColors val="0"/>
        <c:ser>
          <c:idx val="0"/>
          <c:order val="0"/>
          <c:tx>
            <c:strRef>
              <c:f>Sheet1!$A$2</c:f>
              <c:strCache>
                <c:ptCount val="1"/>
                <c:pt idx="0">
                  <c:v>East</c:v>
                </c:pt>
              </c:strCache>
            </c:strRef>
          </c:tx>
          <c:spPr>
            <a:ln w="19050" cap="flat">
              <a:solidFill>
                <a:srgbClr val="5D943F"/>
              </a:solidFill>
              <a:prstDash val="solid"/>
              <a:bevel/>
            </a:ln>
            <a:effectLst/>
          </c:spPr>
          <c:marker>
            <c:symbol val="square"/>
            <c:size val="5"/>
            <c:spPr>
              <a:noFill/>
              <a:ln w="19050">
                <a:solidFill>
                  <a:srgbClr val="5D943F"/>
                </a:solidFill>
                <a:prstDash val="solid"/>
              </a:ln>
              <a:effectLst/>
            </c:spPr>
          </c:marker>
          <c:xVal>
            <c:numRef>
              <c:f>Sheet1!$B$2:$N$2</c:f>
              <c:numCache>
                <c:formatCode>General</c:formatCode>
                <c:ptCount val="11"/>
                <c:pt idx="0">
                  <c:v>0</c:v>
                </c:pt>
                <c:pt idx="1">
                  <c:v>20</c:v>
                </c:pt>
                <c:pt idx="2">
                  <c:v>40</c:v>
                </c:pt>
                <c:pt idx="3">
                  <c:v>60</c:v>
                </c:pt>
                <c:pt idx="4">
                  <c:v>80</c:v>
                </c:pt>
                <c:pt idx="5">
                  <c:v>100</c:v>
                </c:pt>
                <c:pt idx="6">
                  <c:v>120</c:v>
                </c:pt>
                <c:pt idx="7">
                  <c:v>140</c:v>
                </c:pt>
                <c:pt idx="8">
                  <c:v>160</c:v>
                </c:pt>
                <c:pt idx="9">
                  <c:v>180</c:v>
                </c:pt>
                <c:pt idx="10">
                  <c:v>240</c:v>
                </c:pt>
              </c:numCache>
            </c:numRef>
          </c:xVal>
          <c:yVal>
            <c:numRef>
              <c:f>Sheet1!$B$3:$N$3</c:f>
              <c:numCache>
                <c:formatCode>General</c:formatCode>
                <c:ptCount val="11"/>
                <c:pt idx="0">
                  <c:v>2.17</c:v>
                </c:pt>
                <c:pt idx="1">
                  <c:v>2.15</c:v>
                </c:pt>
                <c:pt idx="2">
                  <c:v>1.8</c:v>
                </c:pt>
                <c:pt idx="3">
                  <c:v>1.9</c:v>
                </c:pt>
                <c:pt idx="4">
                  <c:v>1.9500000000000031</c:v>
                </c:pt>
                <c:pt idx="5">
                  <c:v>2.0299999999999998</c:v>
                </c:pt>
                <c:pt idx="6">
                  <c:v>2.06</c:v>
                </c:pt>
                <c:pt idx="7">
                  <c:v>2.1</c:v>
                </c:pt>
                <c:pt idx="8">
                  <c:v>2.15</c:v>
                </c:pt>
                <c:pt idx="9">
                  <c:v>2.0499999999999998</c:v>
                </c:pt>
                <c:pt idx="10">
                  <c:v>1.85</c:v>
                </c:pt>
              </c:numCache>
            </c:numRef>
          </c:yVal>
          <c:smooth val="0"/>
          <c:extLst>
            <c:ext xmlns:c16="http://schemas.microsoft.com/office/drawing/2014/chart" uri="{C3380CC4-5D6E-409C-BE32-E72D297353CC}">
              <c16:uniqueId val="{00000000-A53C-44C5-ABED-82ED217BA896}"/>
            </c:ext>
          </c:extLst>
        </c:ser>
        <c:ser>
          <c:idx val="1"/>
          <c:order val="1"/>
          <c:tx>
            <c:strRef>
              <c:f>Sheet1!$A$3</c:f>
              <c:strCache>
                <c:ptCount val="1"/>
                <c:pt idx="0">
                  <c:v>West</c:v>
                </c:pt>
              </c:strCache>
            </c:strRef>
          </c:tx>
          <c:spPr>
            <a:ln w="19050" cap="flat">
              <a:solidFill>
                <a:srgbClr val="2D4E1E"/>
              </a:solidFill>
              <a:prstDash val="sysDot"/>
              <a:bevel/>
            </a:ln>
            <a:effectLst/>
          </c:spPr>
          <c:marker>
            <c:symbol val="square"/>
            <c:size val="5"/>
            <c:spPr>
              <a:noFill/>
              <a:ln w="25400">
                <a:solidFill>
                  <a:srgbClr val="2D4E1E"/>
                </a:solidFill>
                <a:prstDash val="sysDot"/>
              </a:ln>
              <a:effectLst/>
            </c:spPr>
          </c:marker>
          <c:xVal>
            <c:numRef>
              <c:f>Sheet1!$B$4:$N$4</c:f>
              <c:numCache>
                <c:formatCode>General</c:formatCode>
                <c:ptCount val="10"/>
                <c:pt idx="0">
                  <c:v>0</c:v>
                </c:pt>
                <c:pt idx="1">
                  <c:v>20</c:v>
                </c:pt>
                <c:pt idx="2">
                  <c:v>40</c:v>
                </c:pt>
                <c:pt idx="3">
                  <c:v>60</c:v>
                </c:pt>
                <c:pt idx="4">
                  <c:v>80</c:v>
                </c:pt>
                <c:pt idx="5">
                  <c:v>100</c:v>
                </c:pt>
                <c:pt idx="6">
                  <c:v>120</c:v>
                </c:pt>
                <c:pt idx="7">
                  <c:v>140</c:v>
                </c:pt>
                <c:pt idx="8">
                  <c:v>160</c:v>
                </c:pt>
                <c:pt idx="9">
                  <c:v>180</c:v>
                </c:pt>
              </c:numCache>
            </c:numRef>
          </c:xVal>
          <c:yVal>
            <c:numRef>
              <c:f>Sheet1!$B$5:$N$5</c:f>
              <c:numCache>
                <c:formatCode>General</c:formatCode>
                <c:ptCount val="10"/>
                <c:pt idx="0">
                  <c:v>2</c:v>
                </c:pt>
                <c:pt idx="1">
                  <c:v>2.1</c:v>
                </c:pt>
                <c:pt idx="2">
                  <c:v>2.0499999999999998</c:v>
                </c:pt>
                <c:pt idx="3">
                  <c:v>2</c:v>
                </c:pt>
                <c:pt idx="4">
                  <c:v>1.9</c:v>
                </c:pt>
                <c:pt idx="5">
                  <c:v>1.8</c:v>
                </c:pt>
                <c:pt idx="6">
                  <c:v>1.9500000000000031</c:v>
                </c:pt>
                <c:pt idx="7">
                  <c:v>1.6</c:v>
                </c:pt>
                <c:pt idx="8">
                  <c:v>1.5</c:v>
                </c:pt>
                <c:pt idx="9">
                  <c:v>1.4</c:v>
                </c:pt>
              </c:numCache>
            </c:numRef>
          </c:yVal>
          <c:smooth val="0"/>
          <c:extLst>
            <c:ext xmlns:c16="http://schemas.microsoft.com/office/drawing/2014/chart" uri="{C3380CC4-5D6E-409C-BE32-E72D297353CC}">
              <c16:uniqueId val="{00000001-A53C-44C5-ABED-82ED217BA896}"/>
            </c:ext>
          </c:extLst>
        </c:ser>
        <c:dLbls>
          <c:showLegendKey val="0"/>
          <c:showVal val="0"/>
          <c:showCatName val="0"/>
          <c:showSerName val="0"/>
          <c:showPercent val="0"/>
          <c:showBubbleSize val="0"/>
        </c:dLbls>
        <c:axId val="-2124375640"/>
        <c:axId val="-2124370408"/>
      </c:scatterChart>
      <c:valAx>
        <c:axId val="-2124375640"/>
        <c:scaling>
          <c:orientation val="minMax"/>
          <c:max val="240"/>
        </c:scaling>
        <c:delete val="0"/>
        <c:axPos val="b"/>
        <c:numFmt formatCode="0" sourceLinked="0"/>
        <c:majorTickMark val="none"/>
        <c:minorTickMark val="none"/>
        <c:tickLblPos val="nextTo"/>
        <c:spPr>
          <a:ln w="12700" cap="flat">
            <a:solidFill>
              <a:sysClr val="window" lastClr="FFFFFF">
                <a:lumMod val="50000"/>
              </a:sysClr>
            </a:solidFill>
            <a:prstDash val="solid"/>
            <a:miter lim="400000"/>
          </a:ln>
        </c:spPr>
        <c:txPr>
          <a:bodyPr rot="0"/>
          <a:lstStyle/>
          <a:p>
            <a:pPr lvl="0">
              <a:defRPr sz="1000" b="1" i="0" u="none" strike="noStrike">
                <a:solidFill>
                  <a:srgbClr val="000000">
                    <a:alpha val="45000"/>
                  </a:srgbClr>
                </a:solidFill>
                <a:effectLst/>
                <a:latin typeface="Century Gothic" charset="0"/>
                <a:ea typeface="Century Gothic" charset="0"/>
                <a:cs typeface="Century Gothic" charset="0"/>
              </a:defRPr>
            </a:pPr>
            <a:endParaRPr lang="en-US"/>
          </a:p>
        </c:txPr>
        <c:crossAx val="-2124370408"/>
        <c:crosses val="autoZero"/>
        <c:crossBetween val="between"/>
        <c:majorUnit val="60"/>
        <c:minorUnit val="30"/>
      </c:valAx>
      <c:valAx>
        <c:axId val="-2124370408"/>
        <c:scaling>
          <c:orientation val="minMax"/>
          <c:max val="2.6"/>
          <c:min val="1"/>
        </c:scaling>
        <c:delete val="0"/>
        <c:axPos val="l"/>
        <c:numFmt formatCode="0.0" sourceLinked="0"/>
        <c:majorTickMark val="none"/>
        <c:minorTickMark val="none"/>
        <c:tickLblPos val="nextTo"/>
        <c:spPr>
          <a:ln w="12700" cap="flat">
            <a:solidFill>
              <a:sysClr val="window" lastClr="FFFFFF">
                <a:lumMod val="50000"/>
              </a:sysClr>
            </a:solidFill>
            <a:prstDash val="solid"/>
            <a:miter lim="400000"/>
          </a:ln>
          <a:effectLst/>
        </c:spPr>
        <c:txPr>
          <a:bodyPr rot="0"/>
          <a:lstStyle/>
          <a:p>
            <a:pPr lvl="0">
              <a:defRPr sz="1000" b="1" i="0" u="none" strike="noStrike">
                <a:solidFill>
                  <a:srgbClr val="000000">
                    <a:alpha val="45000"/>
                  </a:srgbClr>
                </a:solidFill>
                <a:effectLst/>
                <a:latin typeface="Century Gothic" charset="0"/>
                <a:ea typeface="Century Gothic" charset="0"/>
                <a:cs typeface="Century Gothic" charset="0"/>
              </a:defRPr>
            </a:pPr>
            <a:endParaRPr lang="en-US"/>
          </a:p>
        </c:txPr>
        <c:crossAx val="-2124375640"/>
        <c:crosses val="autoZero"/>
        <c:crossBetween val="between"/>
        <c:majorUnit val="0.53333299999999695"/>
        <c:minorUnit val="0.26666699999999999"/>
      </c:valAx>
      <c:spPr>
        <a:noFill/>
        <a:ln w="12700" cap="flat">
          <a:noFill/>
          <a:miter lim="400000"/>
        </a:ln>
        <a:effectLst/>
      </c:spPr>
    </c:plotArea>
    <c:plotVisOnly val="1"/>
    <c:dispBlanksAs val="gap"/>
    <c:showDLblsOverMax val="0"/>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barChart>
        <c:barDir val="bar"/>
        <c:grouping val="stacked"/>
        <c:varyColors val="0"/>
        <c:ser>
          <c:idx val="0"/>
          <c:order val="0"/>
          <c:tx>
            <c:strRef>
              <c:f>Sheet1!$B$1</c:f>
              <c:strCache>
                <c:ptCount val="1"/>
                <c:pt idx="0">
                  <c:v>Series 1</c:v>
                </c:pt>
              </c:strCache>
            </c:strRef>
          </c:tx>
          <c:invertIfNegative val="0"/>
          <c:dPt>
            <c:idx val="0"/>
            <c:invertIfNegative val="0"/>
            <c:bubble3D val="0"/>
            <c:spPr>
              <a:solidFill>
                <a:srgbClr val="508436"/>
              </a:solidFill>
            </c:spPr>
            <c:extLst>
              <c:ext xmlns:c16="http://schemas.microsoft.com/office/drawing/2014/chart" uri="{C3380CC4-5D6E-409C-BE32-E72D297353CC}">
                <c16:uniqueId val="{00000001-2366-4298-BA65-56B51EF579AA}"/>
              </c:ext>
            </c:extLst>
          </c:dPt>
          <c:dPt>
            <c:idx val="1"/>
            <c:invertIfNegative val="0"/>
            <c:bubble3D val="0"/>
            <c:spPr>
              <a:solidFill>
                <a:srgbClr val="2D4E1E"/>
              </a:solidFill>
            </c:spPr>
            <c:extLst>
              <c:ext xmlns:c16="http://schemas.microsoft.com/office/drawing/2014/chart" uri="{C3380CC4-5D6E-409C-BE32-E72D297353CC}">
                <c16:uniqueId val="{00000003-2366-4298-BA65-56B51EF579AA}"/>
              </c:ext>
            </c:extLst>
          </c:dPt>
          <c:cat>
            <c:strRef>
              <c:f>Sheet1!$A$2:$A$3</c:f>
              <c:strCache>
                <c:ptCount val="2"/>
                <c:pt idx="0">
                  <c:v>GLU</c:v>
                </c:pt>
                <c:pt idx="1">
                  <c:v>GLU+FRU</c:v>
                </c:pt>
              </c:strCache>
            </c:strRef>
          </c:cat>
          <c:val>
            <c:numRef>
              <c:f>Sheet1!$B$2:$B$3</c:f>
              <c:numCache>
                <c:formatCode>General</c:formatCode>
                <c:ptCount val="2"/>
                <c:pt idx="0">
                  <c:v>3.1</c:v>
                </c:pt>
                <c:pt idx="1">
                  <c:v>3.3</c:v>
                </c:pt>
              </c:numCache>
            </c:numRef>
          </c:val>
          <c:extLst>
            <c:ext xmlns:c16="http://schemas.microsoft.com/office/drawing/2014/chart" uri="{C3380CC4-5D6E-409C-BE32-E72D297353CC}">
              <c16:uniqueId val="{00000004-2366-4298-BA65-56B51EF579AA}"/>
            </c:ext>
          </c:extLst>
        </c:ser>
        <c:dLbls>
          <c:showLegendKey val="0"/>
          <c:showVal val="0"/>
          <c:showCatName val="0"/>
          <c:showSerName val="0"/>
          <c:showPercent val="0"/>
          <c:showBubbleSize val="0"/>
        </c:dLbls>
        <c:gapWidth val="150"/>
        <c:overlap val="100"/>
        <c:axId val="-2123182056"/>
        <c:axId val="-2123185048"/>
      </c:barChart>
      <c:catAx>
        <c:axId val="-2123182056"/>
        <c:scaling>
          <c:orientation val="minMax"/>
        </c:scaling>
        <c:delete val="1"/>
        <c:axPos val="l"/>
        <c:numFmt formatCode="General" sourceLinked="0"/>
        <c:majorTickMark val="none"/>
        <c:minorTickMark val="none"/>
        <c:tickLblPos val="nextTo"/>
        <c:crossAx val="-2123185048"/>
        <c:crosses val="autoZero"/>
        <c:auto val="1"/>
        <c:lblAlgn val="ctr"/>
        <c:lblOffset val="100"/>
        <c:noMultiLvlLbl val="0"/>
      </c:catAx>
      <c:valAx>
        <c:axId val="-2123185048"/>
        <c:scaling>
          <c:orientation val="minMax"/>
        </c:scaling>
        <c:delete val="0"/>
        <c:axPos val="b"/>
        <c:majorGridlines/>
        <c:numFmt formatCode="General" sourceLinked="1"/>
        <c:majorTickMark val="none"/>
        <c:minorTickMark val="none"/>
        <c:tickLblPos val="nextTo"/>
        <c:txPr>
          <a:bodyPr/>
          <a:lstStyle/>
          <a:p>
            <a:pPr>
              <a:defRPr>
                <a:solidFill>
                  <a:schemeClr val="tx1">
                    <a:alpha val="50000"/>
                  </a:schemeClr>
                </a:solidFill>
              </a:defRPr>
            </a:pPr>
            <a:endParaRPr lang="en-US"/>
          </a:p>
        </c:txPr>
        <c:crossAx val="-2123182056"/>
        <c:crosses val="autoZero"/>
        <c:crossBetween val="between"/>
      </c:valAx>
    </c:plotArea>
    <c:plotVisOnly val="1"/>
    <c:dispBlanksAs val="gap"/>
    <c:showDLblsOverMax val="0"/>
  </c:chart>
  <c:txPr>
    <a:bodyPr/>
    <a:lstStyle/>
    <a:p>
      <a:pPr>
        <a:defRPr sz="1000" b="1" i="0">
          <a:latin typeface="Century Gothic" charset="0"/>
          <a:ea typeface="Century Gothic" charset="0"/>
          <a:cs typeface="Century Gothic"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795A38-AEEF-B740-AC08-BAD1D68B3EB9}" type="datetimeFigureOut">
              <a:rPr lang="en-US" smtClean="0"/>
              <a:t>4/27/2020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D2ECD8-04FC-714E-BEF3-56CFA80391B5}" type="slidenum">
              <a:rPr lang="en-US" smtClean="0"/>
              <a:t>‹#›</a:t>
            </a:fld>
            <a:endParaRPr lang="en-US"/>
          </a:p>
        </p:txBody>
      </p:sp>
    </p:spTree>
    <p:extLst>
      <p:ext uri="{BB962C8B-B14F-4D97-AF65-F5344CB8AC3E}">
        <p14:creationId xmlns:p14="http://schemas.microsoft.com/office/powerpoint/2010/main" val="1641918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F5E5F-5525-AB44-AAD7-F5080872B8A6}" type="datetimeFigureOut">
              <a:rPr lang="en-US" smtClean="0"/>
              <a:t>4/27/2020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BD816-F6B1-D94E-AF99-E361C74BB854}" type="slidenum">
              <a:rPr lang="en-US" smtClean="0"/>
              <a:t>‹#›</a:t>
            </a:fld>
            <a:endParaRPr lang="en-US"/>
          </a:p>
        </p:txBody>
      </p:sp>
    </p:spTree>
    <p:extLst>
      <p:ext uri="{BB962C8B-B14F-4D97-AF65-F5344CB8AC3E}">
        <p14:creationId xmlns:p14="http://schemas.microsoft.com/office/powerpoint/2010/main" val="28688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_ENREF_4"/><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sz="1200" dirty="0">
                <a:effectLst/>
                <a:latin typeface="Avenir Book"/>
                <a:ea typeface="Avenir Book"/>
                <a:cs typeface="Avenir Book"/>
                <a:sym typeface="Avenir Book"/>
              </a:rPr>
              <a:t>Controlled laboratory studies related to carbohydrate intake during</a:t>
            </a:r>
            <a:r>
              <a:rPr lang="en-GB" sz="1200" baseline="0" dirty="0">
                <a:effectLst/>
                <a:latin typeface="Avenir Book"/>
                <a:ea typeface="Avenir Book"/>
                <a:cs typeface="Avenir Book"/>
                <a:sym typeface="Avenir Book"/>
              </a:rPr>
              <a:t> exercise began to be published in the 1980s. </a:t>
            </a:r>
            <a:r>
              <a:rPr lang="en-GB" sz="1200" dirty="0">
                <a:effectLst/>
                <a:latin typeface="Avenir Book"/>
                <a:ea typeface="Avenir Book"/>
                <a:cs typeface="Avenir Book"/>
                <a:sym typeface="Avenir Book"/>
              </a:rPr>
              <a:t>Coyle et al [</a:t>
            </a:r>
            <a:r>
              <a:rPr lang="en-GB" sz="1200" u="none" strike="noStrike" dirty="0">
                <a:effectLst/>
                <a:latin typeface="Avenir Book"/>
                <a:ea typeface="Avenir Book"/>
                <a:cs typeface="Avenir Book"/>
                <a:sym typeface="Avenir Book"/>
                <a:hlinkClick r:id="rId3" action="ppaction://hlinkfile" tooltip="Coyle, 1986 #90"/>
              </a:rPr>
              <a:t>4</a:t>
            </a:r>
            <a:r>
              <a:rPr lang="en-GB" sz="1200" dirty="0">
                <a:effectLst/>
                <a:latin typeface="Avenir Book"/>
                <a:ea typeface="Avenir Book"/>
                <a:cs typeface="Avenir Book"/>
                <a:sym typeface="Avenir Book"/>
              </a:rPr>
              <a:t>] demonstrated that blood glucose concentrations dropped to very low levels towards the end of exercise when subjects exercised at 70% to exhaustion over 3 hours. However, when study participants were fed glucose during exercise, blood glucose concentrations and total carbohydrate oxidation rates were maintained, prolonging time to exhaustion by 1 hour. </a:t>
            </a:r>
          </a:p>
          <a:p>
            <a:pPr marL="0" marR="0" indent="0" defTabSz="457200" eaLnBrk="1" fontAlgn="auto" latinLnBrk="0" hangingPunct="1">
              <a:lnSpc>
                <a:spcPct val="125000"/>
              </a:lnSpc>
              <a:spcBef>
                <a:spcPts val="0"/>
              </a:spcBef>
              <a:spcAft>
                <a:spcPts val="0"/>
              </a:spcAft>
              <a:buClrTx/>
              <a:buSzTx/>
              <a:buFontTx/>
              <a:buNone/>
              <a:tabLst/>
              <a:defRPr/>
            </a:pPr>
            <a:endParaRPr lang="en-GB" sz="1200" dirty="0">
              <a:effectLst/>
              <a:latin typeface="Avenir Book"/>
              <a:ea typeface="Avenir Book"/>
              <a:cs typeface="Avenir Book"/>
              <a:sym typeface="Avenir Book"/>
            </a:endParaRPr>
          </a:p>
          <a:p>
            <a:pPr marL="0" marR="0" indent="0" defTabSz="457200" eaLnBrk="1" fontAlgn="auto" latinLnBrk="0" hangingPunct="1">
              <a:lnSpc>
                <a:spcPct val="125000"/>
              </a:lnSpc>
              <a:spcBef>
                <a:spcPts val="0"/>
              </a:spcBef>
              <a:spcAft>
                <a:spcPts val="0"/>
              </a:spcAft>
              <a:buClrTx/>
              <a:buSzTx/>
              <a:buFontTx/>
              <a:buNone/>
              <a:tabLst/>
              <a:defRPr/>
            </a:pPr>
            <a:r>
              <a:rPr lang="en-GB" sz="1200" dirty="0">
                <a:effectLst/>
                <a:latin typeface="Avenir Book"/>
                <a:ea typeface="Avenir Book"/>
                <a:cs typeface="Avenir Book"/>
                <a:sym typeface="Avenir Book"/>
              </a:rPr>
              <a:t>Over the years,</a:t>
            </a:r>
            <a:r>
              <a:rPr lang="en-GB" sz="1200" baseline="0" dirty="0">
                <a:effectLst/>
                <a:latin typeface="Avenir Book"/>
                <a:ea typeface="Avenir Book"/>
                <a:cs typeface="Avenir Book"/>
                <a:sym typeface="Avenir Book"/>
              </a:rPr>
              <a:t> published research has accumulated to look at types, amounts, performance outcome, and much of that work was done with endurance type exercise</a:t>
            </a:r>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2</a:t>
            </a:fld>
            <a:endParaRPr lang="en-US"/>
          </a:p>
        </p:txBody>
      </p:sp>
    </p:spTree>
    <p:extLst>
      <p:ext uri="{BB962C8B-B14F-4D97-AF65-F5344CB8AC3E}">
        <p14:creationId xmlns:p14="http://schemas.microsoft.com/office/powerpoint/2010/main" val="54011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b="0" dirty="0"/>
              <a:t>Carbohydrate intake has impact when athletes</a:t>
            </a:r>
            <a:r>
              <a:rPr lang="en-GB" b="0" baseline="0" dirty="0"/>
              <a:t> are fatigued</a:t>
            </a:r>
          </a:p>
          <a:p>
            <a:pPr marL="0" marR="0" indent="0" defTabSz="457200" eaLnBrk="1" fontAlgn="auto" latinLnBrk="0" hangingPunct="1">
              <a:lnSpc>
                <a:spcPct val="125000"/>
              </a:lnSpc>
              <a:spcBef>
                <a:spcPts val="0"/>
              </a:spcBef>
              <a:spcAft>
                <a:spcPts val="0"/>
              </a:spcAft>
              <a:buClrTx/>
              <a:buSzTx/>
              <a:buFontTx/>
              <a:buNone/>
              <a:tabLst/>
              <a:defRPr/>
            </a:pPr>
            <a:endParaRPr lang="en-GB" b="0" dirty="0"/>
          </a:p>
          <a:p>
            <a:pPr marL="0" marR="0" indent="0" defTabSz="457200" eaLnBrk="1" fontAlgn="auto" latinLnBrk="0" hangingPunct="1">
              <a:lnSpc>
                <a:spcPct val="125000"/>
              </a:lnSpc>
              <a:spcBef>
                <a:spcPts val="0"/>
              </a:spcBef>
              <a:spcAft>
                <a:spcPts val="0"/>
              </a:spcAft>
              <a:buClrTx/>
              <a:buSzTx/>
              <a:buFontTx/>
              <a:buNone/>
              <a:tabLst/>
              <a:defRPr/>
            </a:pPr>
            <a:r>
              <a:rPr lang="en-GB" b="0" dirty="0"/>
              <a:t>This slide highlights a study using a simulated basketball game model</a:t>
            </a:r>
          </a:p>
          <a:p>
            <a:pPr marL="0" marR="0" indent="0" defTabSz="457200" eaLnBrk="1" fontAlgn="auto" latinLnBrk="0" hangingPunct="1">
              <a:lnSpc>
                <a:spcPct val="125000"/>
              </a:lnSpc>
              <a:spcBef>
                <a:spcPts val="0"/>
              </a:spcBef>
              <a:spcAft>
                <a:spcPts val="0"/>
              </a:spcAft>
              <a:buClrTx/>
              <a:buSzTx/>
              <a:buFontTx/>
              <a:buNone/>
              <a:tabLst/>
              <a:defRPr/>
            </a:pPr>
            <a:endParaRPr lang="en-GB" b="0" dirty="0"/>
          </a:p>
          <a:p>
            <a:pPr marL="0" marR="0" indent="0" defTabSz="457200" eaLnBrk="1" fontAlgn="auto" latinLnBrk="0" hangingPunct="1">
              <a:lnSpc>
                <a:spcPct val="125000"/>
              </a:lnSpc>
              <a:spcBef>
                <a:spcPts val="0"/>
              </a:spcBef>
              <a:spcAft>
                <a:spcPts val="0"/>
              </a:spcAft>
              <a:buClrTx/>
              <a:buSzTx/>
              <a:buFontTx/>
              <a:buNone/>
              <a:tabLst/>
              <a:defRPr/>
            </a:pPr>
            <a:r>
              <a:rPr lang="en-GB" b="0" dirty="0"/>
              <a:t>Athletes were provided ~41</a:t>
            </a:r>
            <a:r>
              <a:rPr lang="en-GB" b="0" baseline="0" dirty="0"/>
              <a:t> g/h carbohydrate; completed a shuttle run to fatigue, and were found to have faster 20 m sprint, higher jump height, improved motor skills in the 4</a:t>
            </a:r>
            <a:r>
              <a:rPr lang="en-GB" b="0" baseline="30000" dirty="0"/>
              <a:t>th</a:t>
            </a:r>
            <a:r>
              <a:rPr lang="en-GB" b="0" baseline="0" dirty="0"/>
              <a:t> quarter</a:t>
            </a:r>
            <a:endParaRPr lang="en-GB" b="0" dirty="0"/>
          </a:p>
          <a:p>
            <a:pPr marL="0" marR="0" indent="0" defTabSz="457200" eaLnBrk="1" fontAlgn="auto" latinLnBrk="0" hangingPunct="1">
              <a:lnSpc>
                <a:spcPct val="125000"/>
              </a:lnSpc>
              <a:spcBef>
                <a:spcPts val="0"/>
              </a:spcBef>
              <a:spcAft>
                <a:spcPts val="0"/>
              </a:spcAft>
              <a:buClrTx/>
              <a:buSzTx/>
              <a:buFontTx/>
              <a:buNone/>
              <a:tabLst/>
              <a:defRPr/>
            </a:pPr>
            <a:endParaRPr lang="en-GB" b="0" dirty="0"/>
          </a:p>
          <a:p>
            <a:pPr marL="0" marR="0" indent="0" defTabSz="457200" eaLnBrk="1" fontAlgn="auto" latinLnBrk="0" hangingPunct="1">
              <a:lnSpc>
                <a:spcPct val="125000"/>
              </a:lnSpc>
              <a:spcBef>
                <a:spcPts val="0"/>
              </a:spcBef>
              <a:spcAft>
                <a:spcPts val="0"/>
              </a:spcAft>
              <a:buClrTx/>
              <a:buSzTx/>
              <a:buFontTx/>
              <a:buNone/>
              <a:tabLst/>
              <a:defRPr/>
            </a:pPr>
            <a:r>
              <a:rPr lang="en-GB" b="0" dirty="0"/>
              <a:t>The study design consisted of:</a:t>
            </a:r>
          </a:p>
          <a:p>
            <a:pPr marL="0" marR="0" indent="0" defTabSz="457200" eaLnBrk="1" fontAlgn="auto" latinLnBrk="0" hangingPunct="1">
              <a:lnSpc>
                <a:spcPct val="125000"/>
              </a:lnSpc>
              <a:spcBef>
                <a:spcPts val="0"/>
              </a:spcBef>
              <a:spcAft>
                <a:spcPts val="0"/>
              </a:spcAft>
              <a:buClrTx/>
              <a:buSzTx/>
              <a:buFontTx/>
              <a:buNone/>
              <a:tabLst/>
              <a:defRPr/>
            </a:pPr>
            <a:r>
              <a:rPr lang="en-GB" b="0" dirty="0"/>
              <a:t>4 15 min quarters</a:t>
            </a:r>
          </a:p>
          <a:p>
            <a:pPr marL="0" marR="0" indent="0" defTabSz="457200" eaLnBrk="1" fontAlgn="auto" latinLnBrk="0" hangingPunct="1">
              <a:lnSpc>
                <a:spcPct val="125000"/>
              </a:lnSpc>
              <a:spcBef>
                <a:spcPts val="0"/>
              </a:spcBef>
              <a:spcAft>
                <a:spcPts val="0"/>
              </a:spcAft>
              <a:buClrTx/>
              <a:buSzTx/>
              <a:buFontTx/>
              <a:buNone/>
              <a:tabLst/>
              <a:defRPr/>
            </a:pPr>
            <a:endParaRPr lang="en-GB" b="0" dirty="0"/>
          </a:p>
          <a:p>
            <a:pPr marL="0" marR="0" indent="0" defTabSz="457200" eaLnBrk="1" fontAlgn="auto" latinLnBrk="0" hangingPunct="1">
              <a:lnSpc>
                <a:spcPct val="125000"/>
              </a:lnSpc>
              <a:spcBef>
                <a:spcPts val="0"/>
              </a:spcBef>
              <a:spcAft>
                <a:spcPts val="0"/>
              </a:spcAft>
              <a:buClrTx/>
              <a:buSzTx/>
              <a:buFontTx/>
              <a:buNone/>
              <a:tabLst/>
              <a:defRPr/>
            </a:pPr>
            <a:r>
              <a:rPr lang="en-GB" b="0" dirty="0"/>
              <a:t>Shuttle</a:t>
            </a:r>
            <a:r>
              <a:rPr lang="en-GB" b="0" baseline="0" dirty="0"/>
              <a:t> run = repeated 20 m intervals at 120% and 55% VO2 max until fatigue</a:t>
            </a:r>
          </a:p>
          <a:p>
            <a:pPr marL="0" marR="0" indent="0" defTabSz="457200" eaLnBrk="1" fontAlgn="auto" latinLnBrk="0" hangingPunct="1">
              <a:lnSpc>
                <a:spcPct val="125000"/>
              </a:lnSpc>
              <a:spcBef>
                <a:spcPts val="0"/>
              </a:spcBef>
              <a:spcAft>
                <a:spcPts val="0"/>
              </a:spcAft>
              <a:buClrTx/>
              <a:buSzTx/>
              <a:buFontTx/>
              <a:buNone/>
              <a:tabLst/>
              <a:defRPr/>
            </a:pPr>
            <a:endParaRPr lang="en-GB" b="0" baseline="0" dirty="0"/>
          </a:p>
          <a:p>
            <a:pPr marL="0" marR="0" indent="0" defTabSz="457200" eaLnBrk="1" fontAlgn="auto" latinLnBrk="0" hangingPunct="1">
              <a:lnSpc>
                <a:spcPct val="125000"/>
              </a:lnSpc>
              <a:spcBef>
                <a:spcPts val="0"/>
              </a:spcBef>
              <a:spcAft>
                <a:spcPts val="0"/>
              </a:spcAft>
              <a:buClrTx/>
              <a:buSzTx/>
              <a:buFontTx/>
              <a:buNone/>
              <a:tabLst/>
              <a:defRPr/>
            </a:pPr>
            <a:r>
              <a:rPr lang="en-GB" b="0" baseline="0" dirty="0"/>
              <a:t>20 m sprint = average sprint time per quarter</a:t>
            </a:r>
          </a:p>
          <a:p>
            <a:pPr marL="0" marR="0" indent="0" defTabSz="457200" eaLnBrk="1" fontAlgn="auto" latinLnBrk="0" hangingPunct="1">
              <a:lnSpc>
                <a:spcPct val="125000"/>
              </a:lnSpc>
              <a:spcBef>
                <a:spcPts val="0"/>
              </a:spcBef>
              <a:spcAft>
                <a:spcPts val="0"/>
              </a:spcAft>
              <a:buClrTx/>
              <a:buSzTx/>
              <a:buFontTx/>
              <a:buNone/>
              <a:tabLst/>
              <a:defRPr/>
            </a:pPr>
            <a:endParaRPr lang="en-GB" b="0" baseline="0" dirty="0"/>
          </a:p>
          <a:p>
            <a:pPr marL="0" marR="0" indent="0" defTabSz="457200" eaLnBrk="1" fontAlgn="auto" latinLnBrk="0" hangingPunct="1">
              <a:lnSpc>
                <a:spcPct val="125000"/>
              </a:lnSpc>
              <a:spcBef>
                <a:spcPts val="0"/>
              </a:spcBef>
              <a:spcAft>
                <a:spcPts val="0"/>
              </a:spcAft>
              <a:buClrTx/>
              <a:buSzTx/>
              <a:buFontTx/>
              <a:buNone/>
              <a:tabLst/>
              <a:defRPr/>
            </a:pPr>
            <a:r>
              <a:rPr lang="en-GB" b="0" dirty="0"/>
              <a:t>Vertical jum</a:t>
            </a:r>
            <a:r>
              <a:rPr lang="en-GB" b="0" baseline="0" dirty="0"/>
              <a:t>p = </a:t>
            </a:r>
            <a:r>
              <a:rPr lang="en-GB" b="0" baseline="0" dirty="0" err="1"/>
              <a:t>avg</a:t>
            </a:r>
            <a:r>
              <a:rPr lang="en-GB" b="0" baseline="0" dirty="0"/>
              <a:t> of 10 maximal jumps</a:t>
            </a:r>
          </a:p>
          <a:p>
            <a:endParaRPr lang="en-US" dirty="0"/>
          </a:p>
          <a:p>
            <a:r>
              <a:rPr lang="is-IS" dirty="0"/>
              <a:t>CHO did not improve vertical jump, cognitive</a:t>
            </a:r>
            <a:r>
              <a:rPr lang="is-IS" baseline="0" dirty="0"/>
              <a:t> function, or POMS composite score</a:t>
            </a:r>
            <a:endParaRPr lang="en-US"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11</a:t>
            </a:fld>
            <a:endParaRPr lang="en-US"/>
          </a:p>
        </p:txBody>
      </p:sp>
    </p:spTree>
    <p:extLst>
      <p:ext uri="{BB962C8B-B14F-4D97-AF65-F5344CB8AC3E}">
        <p14:creationId xmlns:p14="http://schemas.microsoft.com/office/powerpoint/2010/main" val="23040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There is no research in batting sports, little</a:t>
            </a:r>
            <a:r>
              <a:rPr lang="en-GB" b="0" baseline="0" dirty="0"/>
              <a:t> across other types of sports.  But given the intermittent nature of the sport and related physiology we can make some extrapolations… that carbs will be important for all of them, for different reasons</a:t>
            </a:r>
            <a:endParaRPr lang="en-GB" b="0"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12</a:t>
            </a:fld>
            <a:endParaRPr lang="en-US"/>
          </a:p>
        </p:txBody>
      </p:sp>
    </p:spTree>
    <p:extLst>
      <p:ext uri="{BB962C8B-B14F-4D97-AF65-F5344CB8AC3E}">
        <p14:creationId xmlns:p14="http://schemas.microsoft.com/office/powerpoint/2010/main" val="83562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200" dirty="0">
                <a:latin typeface="Avenir Book"/>
                <a:ea typeface="Avenir Book"/>
                <a:cs typeface="Avenir Book"/>
                <a:sym typeface="Avenir Book"/>
              </a:rPr>
              <a:t>Possible mechanisms of exercise capacity enhancement include sparing of glycogen, glycogen </a:t>
            </a:r>
            <a:r>
              <a:rPr lang="en-US" sz="1200" dirty="0" err="1">
                <a:latin typeface="Avenir Book"/>
                <a:ea typeface="Avenir Book"/>
                <a:cs typeface="Avenir Book"/>
                <a:sym typeface="Avenir Book"/>
              </a:rPr>
              <a:t>resynthesis</a:t>
            </a:r>
            <a:r>
              <a:rPr lang="en-US" sz="1200" dirty="0">
                <a:latin typeface="Avenir Book"/>
                <a:ea typeface="Avenir Book"/>
                <a:cs typeface="Avenir Book"/>
                <a:sym typeface="Avenir Book"/>
              </a:rPr>
              <a:t> during low-intensity exercise periods and attenuated effort perception during exercise</a:t>
            </a:r>
            <a:endParaRPr lang="en-GB" dirty="0"/>
          </a:p>
          <a:p>
            <a:pPr marL="0" marR="0" indent="0" defTabSz="457200" eaLnBrk="1" fontAlgn="auto" latinLnBrk="0" hangingPunct="1">
              <a:lnSpc>
                <a:spcPct val="125000"/>
              </a:lnSpc>
              <a:spcBef>
                <a:spcPts val="0"/>
              </a:spcBef>
              <a:spcAft>
                <a:spcPts val="0"/>
              </a:spcAft>
              <a:buClrTx/>
              <a:buSzTx/>
              <a:buFontTx/>
              <a:buNone/>
              <a:tabLst/>
              <a:defRPr/>
            </a:pPr>
            <a:endParaRPr lang="en-GB" dirty="0"/>
          </a:p>
          <a:p>
            <a:pPr marL="0" marR="0" indent="0" defTabSz="457200" eaLnBrk="1" fontAlgn="auto" latinLnBrk="0" hangingPunct="1">
              <a:lnSpc>
                <a:spcPct val="125000"/>
              </a:lnSpc>
              <a:spcBef>
                <a:spcPts val="0"/>
              </a:spcBef>
              <a:spcAft>
                <a:spcPts val="0"/>
              </a:spcAft>
              <a:buClrTx/>
              <a:buSzTx/>
              <a:buFontTx/>
              <a:buNone/>
              <a:tabLst/>
              <a:defRPr/>
            </a:pPr>
            <a:r>
              <a:rPr lang="en-GB" dirty="0"/>
              <a:t>Carbohydrate provides a metabolic advantage (high</a:t>
            </a:r>
            <a:r>
              <a:rPr lang="en-GB" baseline="0" dirty="0"/>
              <a:t> carb oxidation, spare liver glycogen).  When we choose types of carbs, want to choose those that result in high rates of ox</a:t>
            </a:r>
            <a:endParaRPr lang="en-GB" dirty="0"/>
          </a:p>
          <a:p>
            <a:pPr marL="0" marR="0" indent="0" defTabSz="457200" eaLnBrk="1" fontAlgn="auto" latinLnBrk="0" hangingPunct="1">
              <a:lnSpc>
                <a:spcPct val="125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13</a:t>
            </a:fld>
            <a:endParaRPr lang="en-US"/>
          </a:p>
        </p:txBody>
      </p:sp>
    </p:spTree>
    <p:extLst>
      <p:ext uri="{BB962C8B-B14F-4D97-AF65-F5344CB8AC3E}">
        <p14:creationId xmlns:p14="http://schemas.microsoft.com/office/powerpoint/2010/main" val="6933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dirty="0"/>
              <a:t>When choosing a carbohydrate</a:t>
            </a:r>
            <a:r>
              <a:rPr lang="en-GB" baseline="0" dirty="0"/>
              <a:t> source during exercise, pick those that result in high exogenous carbohydrate oxidation rates during exercise</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What carbs fall into these criteria?</a:t>
            </a:r>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14</a:t>
            </a:fld>
            <a:endParaRPr lang="en-US"/>
          </a:p>
        </p:txBody>
      </p:sp>
    </p:spTree>
    <p:extLst>
      <p:ext uri="{BB962C8B-B14F-4D97-AF65-F5344CB8AC3E}">
        <p14:creationId xmlns:p14="http://schemas.microsoft.com/office/powerpoint/2010/main" val="51688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SURE TO LOOK AT THIS SLIDE WITH THE ANIMATION!</a:t>
            </a:r>
          </a:p>
          <a:p>
            <a:endParaRPr lang="en-US" baseline="0" dirty="0"/>
          </a:p>
          <a:p>
            <a:r>
              <a:rPr lang="en-US" baseline="0" dirty="0"/>
              <a:t>The point is, when choosing carbs during exercise, we need to think about their physiology, how fast they are used by the body - can’t think of the traditional chemical classifications, you can see they are different</a:t>
            </a:r>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15</a:t>
            </a:fld>
            <a:endParaRPr lang="en-US"/>
          </a:p>
        </p:txBody>
      </p:sp>
    </p:spTree>
    <p:extLst>
      <p:ext uri="{BB962C8B-B14F-4D97-AF65-F5344CB8AC3E}">
        <p14:creationId xmlns:p14="http://schemas.microsoft.com/office/powerpoint/2010/main" val="258908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think about carbohydrates as fast and slow – not simple and complex!</a:t>
            </a:r>
          </a:p>
        </p:txBody>
      </p:sp>
      <p:sp>
        <p:nvSpPr>
          <p:cNvPr id="4" name="Slide Number Placeholder 3"/>
          <p:cNvSpPr>
            <a:spLocks noGrp="1"/>
          </p:cNvSpPr>
          <p:nvPr>
            <p:ph type="sldNum" sz="quarter" idx="10"/>
          </p:nvPr>
        </p:nvSpPr>
        <p:spPr/>
        <p:txBody>
          <a:bodyPr/>
          <a:lstStyle/>
          <a:p>
            <a:fld id="{95FBD816-F6B1-D94E-AF99-E361C74BB854}" type="slidenum">
              <a:rPr lang="en-US" smtClean="0"/>
              <a:t>16</a:t>
            </a:fld>
            <a:endParaRPr lang="en-US"/>
          </a:p>
        </p:txBody>
      </p:sp>
    </p:spTree>
    <p:extLst>
      <p:ext uri="{BB962C8B-B14F-4D97-AF65-F5344CB8AC3E}">
        <p14:creationId xmlns:p14="http://schemas.microsoft.com/office/powerpoint/2010/main" val="160022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baseline="0" dirty="0"/>
              <a:t>Some slow carbohydrate is OK, there is a transporter for fructose, but it is slower than glucose</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Glucose is absorbed via the SGLT1 transporter (</a:t>
            </a:r>
            <a:r>
              <a:rPr lang="en-GB" baseline="0" dirty="0" err="1"/>
              <a:t>galactose</a:t>
            </a:r>
            <a:r>
              <a:rPr lang="en-GB" baseline="0" dirty="0"/>
              <a:t>, too, but needs to be converted in the liver).  This transporter will saturate at a rate of 1.0 g/min or 60 g/h</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The choice of carbohydrate sources are those that are absorbed quickly.   That doesn’t mean there isn’t a role for a slow sugar, fructose.  It has a separate transporter, the glut 5.  I like to use a toll booth analogy.  Of course don’t want too much fructose</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lvl="0" indent="0" algn="l" defTabSz="457200" rtl="0" eaLnBrk="1" fontAlgn="auto" latinLnBrk="0" hangingPunct="1">
              <a:lnSpc>
                <a:spcPct val="125000"/>
              </a:lnSpc>
              <a:spcBef>
                <a:spcPts val="0"/>
              </a:spcBef>
              <a:spcAft>
                <a:spcPts val="0"/>
              </a:spcAft>
              <a:buClrTx/>
              <a:buSzTx/>
              <a:buFontTx/>
              <a:buNone/>
              <a:tabLst/>
              <a:defRPr/>
            </a:pPr>
            <a:r>
              <a:rPr lang="en-GB" baseline="0" dirty="0"/>
              <a:t>(Also, this is why carb </a:t>
            </a:r>
            <a:r>
              <a:rPr lang="en-GB" baseline="0" dirty="0" err="1"/>
              <a:t>reccos</a:t>
            </a:r>
            <a:r>
              <a:rPr lang="en-GB" baseline="0" dirty="0"/>
              <a:t> aren’t based on body weight)</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17</a:t>
            </a:fld>
            <a:endParaRPr lang="en-US"/>
          </a:p>
        </p:txBody>
      </p:sp>
    </p:spTree>
    <p:extLst>
      <p:ext uri="{BB962C8B-B14F-4D97-AF65-F5344CB8AC3E}">
        <p14:creationId xmlns:p14="http://schemas.microsoft.com/office/powerpoint/2010/main" val="1251329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baseline="0" dirty="0"/>
              <a:t>Fructose on it’s own is incompletely absorbed and can cause GI distress</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Malabsorption of fructose is reduced significantly with glucose, but mechanism not understood</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Study out of Luc </a:t>
            </a:r>
            <a:r>
              <a:rPr lang="en-GB" baseline="0" dirty="0" err="1"/>
              <a:t>Tappy’s</a:t>
            </a:r>
            <a:r>
              <a:rPr lang="en-GB" baseline="0" dirty="0"/>
              <a:t> lab in Switzerland examined fructose + glucose </a:t>
            </a:r>
            <a:r>
              <a:rPr lang="en-GB" baseline="0" dirty="0" err="1"/>
              <a:t>coingestion</a:t>
            </a:r>
            <a:r>
              <a:rPr lang="en-GB" baseline="0" dirty="0"/>
              <a:t> during prolonged exercise.  G+F resulted in 7% increase in total carb oxidation, including increased lactate production and oxidation.  (Fructose oxidation explained by increased lactate + glucose ox)</a:t>
            </a:r>
          </a:p>
          <a:p>
            <a:pPr marL="0" marR="0" indent="0" defTabSz="457200" eaLnBrk="1" fontAlgn="auto" latinLnBrk="0" hangingPunct="1">
              <a:lnSpc>
                <a:spcPct val="125000"/>
              </a:lnSpc>
              <a:spcBef>
                <a:spcPts val="0"/>
              </a:spcBef>
              <a:spcAft>
                <a:spcPts val="0"/>
              </a:spcAft>
              <a:buClrTx/>
              <a:buSzTx/>
              <a:buFontTx/>
              <a:buNone/>
              <a:tabLst/>
              <a:defRPr/>
            </a:pPr>
            <a:endParaRPr lang="en-GB" baseline="0" dirty="0"/>
          </a:p>
          <a:p>
            <a:pPr marL="0" marR="0" indent="0" defTabSz="457200" eaLnBrk="1" fontAlgn="auto" latinLnBrk="0" hangingPunct="1">
              <a:lnSpc>
                <a:spcPct val="125000"/>
              </a:lnSpc>
              <a:spcBef>
                <a:spcPts val="0"/>
              </a:spcBef>
              <a:spcAft>
                <a:spcPts val="0"/>
              </a:spcAft>
              <a:buClrTx/>
              <a:buSzTx/>
              <a:buFontTx/>
              <a:buNone/>
              <a:tabLst/>
              <a:defRPr/>
            </a:pPr>
            <a:r>
              <a:rPr lang="en-GB" baseline="0" dirty="0"/>
              <a:t>Bottom line – although fructose is not “fast”, it shouldn’t be ignored</a:t>
            </a: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18</a:t>
            </a:fld>
            <a:endParaRPr lang="en-US"/>
          </a:p>
        </p:txBody>
      </p:sp>
    </p:spTree>
    <p:extLst>
      <p:ext uri="{BB962C8B-B14F-4D97-AF65-F5344CB8AC3E}">
        <p14:creationId xmlns:p14="http://schemas.microsoft.com/office/powerpoint/2010/main" val="660045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Recommendations for athletes when performance is their goal:</a:t>
            </a:r>
          </a:p>
          <a:p>
            <a:endParaRPr lang="en-US" i="0" dirty="0"/>
          </a:p>
          <a:p>
            <a:r>
              <a:rPr lang="en-US" i="0" dirty="0"/>
              <a:t>3-4 hours before practice/Competition:  1-4 g/kg(find the amount and timing that is best for your stomach)</a:t>
            </a:r>
          </a:p>
          <a:p>
            <a:endParaRPr lang="en-US" i="0" dirty="0"/>
          </a:p>
          <a:p>
            <a:r>
              <a:rPr lang="en-US" i="0" dirty="0"/>
              <a:t>In the hour before:  try a small amount of easily digested carbohydrates, ~25 g.  This can help meeting your “during” needs</a:t>
            </a:r>
          </a:p>
          <a:p>
            <a:endParaRPr lang="en-US" i="0" dirty="0"/>
          </a:p>
          <a:p>
            <a:r>
              <a:rPr lang="en-US" i="0" dirty="0"/>
              <a:t>During practice/Competition:   30-60 g/h (when going</a:t>
            </a:r>
            <a:r>
              <a:rPr lang="en-US" i="0" baseline="0" dirty="0"/>
              <a:t> for 60 min or longer)</a:t>
            </a:r>
            <a:endParaRPr lang="en-US" i="0" dirty="0"/>
          </a:p>
          <a:p>
            <a:endParaRPr lang="en-US" i="0" dirty="0"/>
          </a:p>
          <a:p>
            <a:r>
              <a:rPr lang="en-US" i="0" dirty="0"/>
              <a:t>After practice/Competition:  1.0-1.2 g/kg to refill glycogen stores.  This is especially important if the athlete has a short time to recover (&lt;8 hours)</a:t>
            </a:r>
          </a:p>
          <a:p>
            <a:endParaRPr lang="en-US" i="1" dirty="0"/>
          </a:p>
          <a:p>
            <a:endParaRPr lang="en-US" dirty="0"/>
          </a:p>
        </p:txBody>
      </p:sp>
      <p:sp>
        <p:nvSpPr>
          <p:cNvPr id="4" name="Slide Number Placeholder 3"/>
          <p:cNvSpPr>
            <a:spLocks noGrp="1"/>
          </p:cNvSpPr>
          <p:nvPr>
            <p:ph type="sldNum" sz="quarter" idx="10"/>
          </p:nvPr>
        </p:nvSpPr>
        <p:spPr/>
        <p:txBody>
          <a:bodyPr/>
          <a:lstStyle/>
          <a:p>
            <a:fld id="{392A1E1F-6E4D-4747-830E-DDA6E0257EB8}" type="slidenum">
              <a:rPr lang="en-US" smtClean="0"/>
              <a:t>19</a:t>
            </a:fld>
            <a:endParaRPr lang="en-US"/>
          </a:p>
        </p:txBody>
      </p:sp>
    </p:spTree>
    <p:extLst>
      <p:ext uri="{BB962C8B-B14F-4D97-AF65-F5344CB8AC3E}">
        <p14:creationId xmlns:p14="http://schemas.microsoft.com/office/powerpoint/2010/main" val="482838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talk</a:t>
            </a:r>
            <a:r>
              <a:rPr lang="en-US" baseline="0" dirty="0"/>
              <a:t> more about DURING</a:t>
            </a:r>
          </a:p>
          <a:p>
            <a:endParaRPr lang="en-US" baseline="0" dirty="0"/>
          </a:p>
          <a:p>
            <a:r>
              <a:rPr lang="en-US" baseline="0" dirty="0"/>
              <a:t>Of the amount consumed, about 70-90% will be oxidized, which is of course important for a performance benefit.  The remaining will be oxidized during recover or used to replenish glycogen. This is referred to as oxidation efficiency.  The actual amount depends on the amount, type and duration. </a:t>
            </a:r>
          </a:p>
          <a:p>
            <a:endParaRPr lang="en-US" baseline="0" dirty="0"/>
          </a:p>
          <a:p>
            <a:r>
              <a:rPr lang="en-US" dirty="0"/>
              <a:t>Of course</a:t>
            </a:r>
            <a:r>
              <a:rPr lang="en-US" baseline="0" dirty="0"/>
              <a:t> don’t want to recommend an athlete gets to this range all at once if they aren’t currently consuming or consuming very little – start slow and get them to the right amount over time to avoid GI distress</a:t>
            </a:r>
          </a:p>
          <a:p>
            <a:endParaRPr lang="en-US" baseline="0" dirty="0"/>
          </a:p>
          <a:p>
            <a:r>
              <a:rPr lang="en-US" baseline="0" dirty="0"/>
              <a:t>It is possible and often necessary to “train the gut”</a:t>
            </a: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20</a:t>
            </a:fld>
            <a:endParaRPr lang="en-US"/>
          </a:p>
        </p:txBody>
      </p:sp>
    </p:spTree>
    <p:extLst>
      <p:ext uri="{BB962C8B-B14F-4D97-AF65-F5344CB8AC3E}">
        <p14:creationId xmlns:p14="http://schemas.microsoft.com/office/powerpoint/2010/main" val="133089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verall</a:t>
            </a:r>
            <a:r>
              <a:rPr lang="en-US" baseline="0" dirty="0"/>
              <a:t>, in most activities most of the time, carbohydrate will be the predominant energy 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Additional voice over:</a:t>
            </a:r>
            <a:endParaRPr lang="en-US" dirty="0"/>
          </a:p>
          <a:p>
            <a:endParaRPr lang="en-US" dirty="0"/>
          </a:p>
          <a:p>
            <a:r>
              <a:rPr lang="en-US" dirty="0"/>
              <a:t>Vitamins and minerals</a:t>
            </a:r>
            <a:r>
              <a:rPr lang="en-US" baseline="0" dirty="0"/>
              <a:t> are often associated with “energy”.  However, they are not fuel.  Some of the micronutrients support the energy production pathway.  For example, iron is important to carry oxygen in the blood to the muscle, where it is used in aerobic pathways to convert carbohydrate and fat to energy (ATP).  B vitamins help enzymes in the muscle in their role of converting carb and fat to energy.</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92A1E1F-6E4D-4747-830E-DDA6E0257EB8}" type="slidenum">
              <a:rPr lang="en-US" smtClean="0"/>
              <a:t>3</a:t>
            </a:fld>
            <a:endParaRPr lang="en-US"/>
          </a:p>
        </p:txBody>
      </p:sp>
    </p:spTree>
    <p:extLst>
      <p:ext uri="{BB962C8B-B14F-4D97-AF65-F5344CB8AC3E}">
        <p14:creationId xmlns:p14="http://schemas.microsoft.com/office/powerpoint/2010/main" val="61962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457149">
              <a:buFont typeface="Arial" panose="020B0604020202020204" pitchFamily="34" charset="0"/>
              <a:buChar char="•"/>
              <a:defRPr/>
            </a:pPr>
            <a:r>
              <a:rPr lang="en-US" baseline="0" dirty="0"/>
              <a:t>Zero calorie sweeteners include sucralose, aspartame, </a:t>
            </a:r>
            <a:r>
              <a:rPr lang="en-US" baseline="0" dirty="0" err="1"/>
              <a:t>acesulfame</a:t>
            </a:r>
            <a:r>
              <a:rPr lang="en-US" baseline="0" dirty="0"/>
              <a:t> K, stevia, and sugar alcohols. </a:t>
            </a:r>
            <a:r>
              <a:rPr lang="en-US" dirty="0">
                <a:solidFill>
                  <a:schemeClr val="bg1"/>
                </a:solidFill>
                <a:latin typeface="Gatorade Medium" charset="0"/>
              </a:rPr>
              <a:t>Sugar alcohols, for example xylitol, </a:t>
            </a:r>
            <a:r>
              <a:rPr lang="en-US" dirty="0" err="1">
                <a:solidFill>
                  <a:schemeClr val="bg1"/>
                </a:solidFill>
                <a:latin typeface="Gatorade Medium" charset="0"/>
              </a:rPr>
              <a:t>erithrytol</a:t>
            </a:r>
            <a:r>
              <a:rPr lang="en-US" dirty="0">
                <a:solidFill>
                  <a:schemeClr val="bg1"/>
                </a:solidFill>
                <a:latin typeface="Gatorade Medium" charset="0"/>
              </a:rPr>
              <a:t>, mannitol, are not exactly zero calorie.  They are incompletely absorbed into the bloodstream and result in blunted blood glucose response.</a:t>
            </a:r>
          </a:p>
          <a:p>
            <a:pPr marL="168244" indent="-168244" defTabSz="457149">
              <a:buFont typeface="Arial" panose="020B0604020202020204" pitchFamily="34" charset="0"/>
              <a:buChar char="•"/>
              <a:defRPr/>
            </a:pPr>
            <a:r>
              <a:rPr lang="en-US" dirty="0">
                <a:solidFill>
                  <a:schemeClr val="bg1"/>
                </a:solidFill>
                <a:latin typeface="Gatorade Medium" charset="0"/>
              </a:rPr>
              <a:t>All of these compounds provide sweetness similar to sugar.  This is important since if an athlete likes what they are eating, especially during exercise, they are more likely to eat the right amounts.  </a:t>
            </a:r>
          </a:p>
          <a:p>
            <a:pPr marL="168244" indent="-168244" defTabSz="457149">
              <a:buFont typeface="Arial" panose="020B0604020202020204" pitchFamily="34" charset="0"/>
              <a:buChar char="•"/>
              <a:defRPr/>
            </a:pPr>
            <a:r>
              <a:rPr lang="en-US" dirty="0">
                <a:solidFill>
                  <a:schemeClr val="bg1"/>
                </a:solidFill>
                <a:latin typeface="Gatorade Medium" charset="0"/>
              </a:rPr>
              <a:t>However, unlike sugar, these sweeteners do not have calories and therefore do not provide energy to the athlete.  For an athlete who needs energy from carbohydrate, it is important they do not mistake the presence of a sweetener for a sugar.</a:t>
            </a: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21</a:t>
            </a:fld>
            <a:endParaRPr lang="en-US"/>
          </a:p>
        </p:txBody>
      </p:sp>
    </p:spTree>
    <p:extLst>
      <p:ext uri="{BB962C8B-B14F-4D97-AF65-F5344CB8AC3E}">
        <p14:creationId xmlns:p14="http://schemas.microsoft.com/office/powerpoint/2010/main" val="209033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22</a:t>
            </a:fld>
            <a:endParaRPr lang="en-US"/>
          </a:p>
        </p:txBody>
      </p:sp>
    </p:spTree>
    <p:extLst>
      <p:ext uri="{BB962C8B-B14F-4D97-AF65-F5344CB8AC3E}">
        <p14:creationId xmlns:p14="http://schemas.microsoft.com/office/powerpoint/2010/main" val="290013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preparation for daily training sessions, an athlete should focus on a carbohydrate rich diet. The exact amounts that the athlete should consume can be tailored based on the individual athletes’ total energy needs and training session needs. The above recommendations are meant to provide high carbohydrate availability (</a:t>
            </a:r>
            <a:r>
              <a:rPr lang="en-US" dirty="0" err="1"/>
              <a:t>ie</a:t>
            </a:r>
            <a:r>
              <a:rPr lang="en-US" dirty="0"/>
              <a:t>, to meet the carbohydrate needs of the muscle and central nervous system) for different exercise loads for scenarios where it is important to exercise with high quality and/or at high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specifically, an athlete can further tailor carbohydrate intake in the pre- during and post-training occasions.</a:t>
            </a:r>
          </a:p>
          <a:p>
            <a:endParaRPr lang="en-US" dirty="0"/>
          </a:p>
        </p:txBody>
      </p:sp>
      <p:sp>
        <p:nvSpPr>
          <p:cNvPr id="4" name="Slide Number Placeholder 3"/>
          <p:cNvSpPr>
            <a:spLocks noGrp="1"/>
          </p:cNvSpPr>
          <p:nvPr>
            <p:ph type="sldNum" sz="quarter" idx="5"/>
          </p:nvPr>
        </p:nvSpPr>
        <p:spPr/>
        <p:txBody>
          <a:bodyPr/>
          <a:lstStyle/>
          <a:p>
            <a:fld id="{95FBD816-F6B1-D94E-AF99-E361C74BB854}" type="slidenum">
              <a:rPr lang="en-US" smtClean="0"/>
              <a:t>4</a:t>
            </a:fld>
            <a:endParaRPr lang="en-US"/>
          </a:p>
        </p:txBody>
      </p:sp>
    </p:spTree>
    <p:extLst>
      <p:ext uri="{BB962C8B-B14F-4D97-AF65-F5344CB8AC3E}">
        <p14:creationId xmlns:p14="http://schemas.microsoft.com/office/powerpoint/2010/main" val="369723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Over the years, a large body</a:t>
            </a:r>
            <a:r>
              <a:rPr lang="en-GB" baseline="0" dirty="0">
                <a:solidFill>
                  <a:srgbClr val="000000"/>
                </a:solidFill>
              </a:rPr>
              <a:t> of literature has been developed around endurance… </a:t>
            </a:r>
            <a:r>
              <a:rPr lang="en-GB" dirty="0">
                <a:solidFill>
                  <a:srgbClr val="000000"/>
                </a:solidFill>
              </a:rPr>
              <a:t>In general, when compared with placebo ingestion during exercise longer than 2 hours, carbohydrate feeding will; prevent hypoglycaemia, maintain high rates of carbohydrate oxidation, delay the onset of fatigue, reduce ratings of perceived exertion and increase endurance capacity. </a:t>
            </a:r>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5</a:t>
            </a:fld>
            <a:endParaRPr lang="en-US"/>
          </a:p>
        </p:txBody>
      </p:sp>
    </p:spTree>
    <p:extLst>
      <p:ext uri="{BB962C8B-B14F-4D97-AF65-F5344CB8AC3E}">
        <p14:creationId xmlns:p14="http://schemas.microsoft.com/office/powerpoint/2010/main" val="45457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endParaRPr lang="en-US" sz="1200" baseline="0" dirty="0">
              <a:effectLst/>
              <a:latin typeface="Avenir Book"/>
              <a:ea typeface="Avenir Book"/>
              <a:cs typeface="Avenir Book"/>
              <a:sym typeface="Avenir Book"/>
            </a:endParaRPr>
          </a:p>
          <a:p>
            <a:pPr marL="0" marR="0" indent="0" defTabSz="457200" eaLnBrk="1" fontAlgn="auto" latinLnBrk="0" hangingPunct="1">
              <a:lnSpc>
                <a:spcPct val="125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intermittent exercise capacity that is mostly impacted by carbohydrate intake during</a:t>
            </a:r>
            <a:r>
              <a:rPr lang="en-US" dirty="0">
                <a:effectLst/>
              </a:rPr>
              <a:t> the protocol</a:t>
            </a:r>
            <a:endParaRPr lang="en-US" sz="1200" dirty="0">
              <a:effectLst/>
              <a:latin typeface="Avenir Book"/>
              <a:ea typeface="Avenir Book"/>
              <a:cs typeface="Avenir Book"/>
              <a:sym typeface="Avenir Book"/>
            </a:endParaRPr>
          </a:p>
          <a:p>
            <a:pPr marL="0" marR="0" indent="0" defTabSz="457200" eaLnBrk="1" fontAlgn="auto" latinLnBrk="0" hangingPunct="1">
              <a:lnSpc>
                <a:spcPct val="125000"/>
              </a:lnSpc>
              <a:spcBef>
                <a:spcPts val="0"/>
              </a:spcBef>
              <a:spcAft>
                <a:spcPts val="0"/>
              </a:spcAft>
              <a:buClrTx/>
              <a:buSzTx/>
              <a:buFontTx/>
              <a:buNone/>
              <a:tabLst/>
              <a:defRPr/>
            </a:pPr>
            <a:endParaRPr lang="en-GB" b="1" dirty="0"/>
          </a:p>
          <a:p>
            <a:pPr marL="0" marR="0" indent="0" defTabSz="457200" eaLnBrk="1" fontAlgn="auto" latinLnBrk="0" hangingPunct="1">
              <a:lnSpc>
                <a:spcPct val="125000"/>
              </a:lnSpc>
              <a:spcBef>
                <a:spcPts val="0"/>
              </a:spcBef>
              <a:spcAft>
                <a:spcPts val="0"/>
              </a:spcAft>
              <a:buClrTx/>
              <a:buSzTx/>
              <a:buFontTx/>
              <a:buNone/>
              <a:tabLst/>
              <a:defRPr/>
            </a:pPr>
            <a:endParaRPr lang="en-GB" b="1" dirty="0"/>
          </a:p>
          <a:p>
            <a:pPr marL="0" marR="0" indent="0" defTabSz="457200" eaLnBrk="1" fontAlgn="auto" latinLnBrk="0" hangingPunct="1">
              <a:lnSpc>
                <a:spcPct val="125000"/>
              </a:lnSpc>
              <a:spcBef>
                <a:spcPts val="0"/>
              </a:spcBef>
              <a:spcAft>
                <a:spcPts val="0"/>
              </a:spcAft>
              <a:buClrTx/>
              <a:buSzTx/>
              <a:buFontTx/>
              <a:buNone/>
              <a:tabLst/>
              <a:defRPr/>
            </a:pPr>
            <a:r>
              <a:rPr lang="en-GB" b="1" dirty="0"/>
              <a:t>Intermittent high intensity exercise capacity </a:t>
            </a:r>
            <a:r>
              <a:rPr lang="en-GB" dirty="0"/>
              <a:t>– soccer; soccer/rugby/field</a:t>
            </a:r>
            <a:r>
              <a:rPr lang="en-GB" baseline="0" dirty="0"/>
              <a:t> hockey; basketball (1); </a:t>
            </a:r>
          </a:p>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Ten out of 12 studies found improved intermittent high-intensity exercise capacity with CHO vs. placebo. This finding is perhaps not surprising, given the well-established benefit of carbohydrate intake on endurance exercise capacity. </a:t>
            </a:r>
          </a:p>
          <a:p>
            <a:pPr marL="0" marR="0" indent="0" defTabSz="457200" eaLnBrk="1" fontAlgn="auto" latinLnBrk="0" hangingPunct="1">
              <a:lnSpc>
                <a:spcPct val="125000"/>
              </a:lnSpc>
              <a:spcBef>
                <a:spcPts val="0"/>
              </a:spcBef>
              <a:spcAft>
                <a:spcPts val="0"/>
              </a:spcAft>
              <a:buClrTx/>
              <a:buSzTx/>
              <a:buFontTx/>
              <a:buNone/>
              <a:tabLst/>
              <a:defRPr/>
            </a:pPr>
            <a:endParaRPr lang="en-US" sz="1200" dirty="0">
              <a:effectLst/>
              <a:latin typeface="Avenir Book"/>
              <a:ea typeface="Avenir Book"/>
              <a:cs typeface="Avenir Book"/>
              <a:sym typeface="Avenir Book"/>
            </a:endParaRPr>
          </a:p>
          <a:p>
            <a:endParaRPr lang="en-US" dirty="0"/>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6</a:t>
            </a:fld>
            <a:endParaRPr lang="en-US"/>
          </a:p>
        </p:txBody>
      </p:sp>
    </p:spTree>
    <p:extLst>
      <p:ext uri="{BB962C8B-B14F-4D97-AF65-F5344CB8AC3E}">
        <p14:creationId xmlns:p14="http://schemas.microsoft.com/office/powerpoint/2010/main" val="214309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200" b="1" dirty="0">
                <a:effectLst/>
                <a:latin typeface="Avenir Book"/>
                <a:ea typeface="Avenir Book"/>
                <a:cs typeface="Avenir Book"/>
                <a:sym typeface="Avenir Book"/>
              </a:rPr>
              <a:t>Other outcomes measured in team sport studies:  Sprinting.</a:t>
            </a:r>
            <a:r>
              <a:rPr lang="en-US" sz="1200" b="1" baseline="0" dirty="0">
                <a:effectLst/>
                <a:latin typeface="Avenir Book"/>
                <a:ea typeface="Avenir Book"/>
                <a:cs typeface="Avenir Book"/>
                <a:sym typeface="Avenir Book"/>
              </a:rPr>
              <a:t>  3 of 4 studies found a benefit in the latter parts of the simulated protocol</a:t>
            </a:r>
            <a:endParaRPr lang="en-US" sz="1200" b="1" dirty="0">
              <a:effectLst/>
              <a:latin typeface="Avenir Book"/>
              <a:ea typeface="Avenir Book"/>
              <a:cs typeface="Avenir Book"/>
              <a:sym typeface="Avenir Book"/>
            </a:endParaRPr>
          </a:p>
          <a:p>
            <a:pPr marL="0" marR="0" indent="0" defTabSz="457200" eaLnBrk="1" fontAlgn="auto" latinLnBrk="0" hangingPunct="1">
              <a:lnSpc>
                <a:spcPct val="125000"/>
              </a:lnSpc>
              <a:spcBef>
                <a:spcPts val="0"/>
              </a:spcBef>
              <a:spcAft>
                <a:spcPts val="0"/>
              </a:spcAft>
              <a:buClrTx/>
              <a:buSzTx/>
              <a:buFontTx/>
              <a:buNone/>
              <a:tabLst/>
              <a:defRPr/>
            </a:pPr>
            <a:endParaRPr lang="en-US" sz="1200" b="1" dirty="0">
              <a:effectLst/>
              <a:latin typeface="Avenir Book"/>
              <a:ea typeface="Avenir Book"/>
              <a:cs typeface="Avenir Book"/>
              <a:sym typeface="Avenir Book"/>
            </a:endParaRPr>
          </a:p>
          <a:p>
            <a:pPr marL="0" marR="0" indent="0" defTabSz="457200" eaLnBrk="1" fontAlgn="auto" latinLnBrk="0" hangingPunct="1">
              <a:lnSpc>
                <a:spcPct val="125000"/>
              </a:lnSpc>
              <a:spcBef>
                <a:spcPts val="0"/>
              </a:spcBef>
              <a:spcAft>
                <a:spcPts val="0"/>
              </a:spcAft>
              <a:buClrTx/>
              <a:buSzTx/>
              <a:buFontTx/>
              <a:buNone/>
              <a:tabLst/>
              <a:defRPr/>
            </a:pPr>
            <a:r>
              <a:rPr lang="en-US" sz="1200" b="1" dirty="0">
                <a:effectLst/>
                <a:latin typeface="Avenir Book"/>
                <a:ea typeface="Avenir Book"/>
                <a:cs typeface="Avenir Book"/>
                <a:sym typeface="Avenir Book"/>
              </a:rPr>
              <a:t>Sprinting</a:t>
            </a:r>
            <a:r>
              <a:rPr lang="en-US" sz="1200" baseline="0" dirty="0">
                <a:effectLst/>
                <a:latin typeface="Avenir Book"/>
                <a:ea typeface="Avenir Book"/>
                <a:cs typeface="Avenir Book"/>
                <a:sym typeface="Avenir Book"/>
              </a:rPr>
              <a:t> - </a:t>
            </a:r>
            <a:r>
              <a:rPr lang="en-GB" dirty="0"/>
              <a:t>soccer; soccer/rugby/field</a:t>
            </a:r>
            <a:r>
              <a:rPr lang="en-GB" baseline="0" dirty="0"/>
              <a:t> hockey; basketball; American football</a:t>
            </a:r>
          </a:p>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Most studies but not all suggest no benefit of CHO ingestion on sprint performance in soccer, rugby, field hockey or American football. Three out of 4 basketball studies report a benefit of CHO ingestion on sprint speed in the 4th quarter of a simulated game. </a:t>
            </a: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7</a:t>
            </a:fld>
            <a:endParaRPr lang="en-US"/>
          </a:p>
        </p:txBody>
      </p:sp>
    </p:spTree>
    <p:extLst>
      <p:ext uri="{BB962C8B-B14F-4D97-AF65-F5344CB8AC3E}">
        <p14:creationId xmlns:p14="http://schemas.microsoft.com/office/powerpoint/2010/main" val="181902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Jumping</a:t>
            </a:r>
            <a:r>
              <a:rPr lang="en-US" sz="1200" b="1" dirty="0">
                <a:effectLst/>
                <a:latin typeface="Avenir Book"/>
                <a:ea typeface="Avenir Book"/>
                <a:cs typeface="Avenir Book"/>
                <a:sym typeface="Avenir Book"/>
              </a:rPr>
              <a:t> – basketball, one soccer</a:t>
            </a:r>
          </a:p>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Only 1 study out of 5 reported a benefit of CHO ingestion. </a:t>
            </a:r>
          </a:p>
        </p:txBody>
      </p:sp>
      <p:sp>
        <p:nvSpPr>
          <p:cNvPr id="4" name="Slide Number Placeholder 3"/>
          <p:cNvSpPr>
            <a:spLocks noGrp="1"/>
          </p:cNvSpPr>
          <p:nvPr>
            <p:ph type="sldNum" sz="quarter" idx="10"/>
          </p:nvPr>
        </p:nvSpPr>
        <p:spPr/>
        <p:txBody>
          <a:bodyPr/>
          <a:lstStyle/>
          <a:p>
            <a:fld id="{95FBD816-F6B1-D94E-AF99-E361C74BB854}" type="slidenum">
              <a:rPr lang="en-US" smtClean="0"/>
              <a:t>8</a:t>
            </a:fld>
            <a:endParaRPr lang="en-US"/>
          </a:p>
        </p:txBody>
      </p:sp>
    </p:spTree>
    <p:extLst>
      <p:ext uri="{BB962C8B-B14F-4D97-AF65-F5344CB8AC3E}">
        <p14:creationId xmlns:p14="http://schemas.microsoft.com/office/powerpoint/2010/main" val="81943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200" b="1" dirty="0">
                <a:effectLst/>
                <a:latin typeface="Avenir Book"/>
                <a:ea typeface="Avenir Book"/>
                <a:cs typeface="Avenir Book"/>
                <a:sym typeface="Avenir Book"/>
              </a:rPr>
              <a:t>Agility </a:t>
            </a:r>
            <a:r>
              <a:rPr lang="en-US" sz="1200" dirty="0">
                <a:effectLst/>
                <a:latin typeface="Avenir Book"/>
                <a:ea typeface="Avenir Book"/>
                <a:cs typeface="Avenir Book"/>
                <a:sym typeface="Avenir Book"/>
              </a:rPr>
              <a:t>–</a:t>
            </a:r>
            <a:r>
              <a:rPr lang="en-US" sz="1200" baseline="0" dirty="0">
                <a:effectLst/>
                <a:latin typeface="Avenir Book"/>
                <a:ea typeface="Avenir Book"/>
                <a:cs typeface="Avenir Book"/>
                <a:sym typeface="Avenir Book"/>
              </a:rPr>
              <a:t> soccer; basketball; tennis; rugby; non-specific</a:t>
            </a:r>
          </a:p>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Two of the 4 soccer studies report a benefit of CHO ingestion on agility. Both basketball studies and the single tennis study report a benefit. The single study in rugby reported no benefit. Non-specific studies report mixed results with 1 reporting a benefit. There is limited data on agility which is difficult to measure. More validation work is needed for sport-specific agility.</a:t>
            </a:r>
            <a:r>
              <a:rPr lang="en-US" dirty="0">
                <a:effectLst/>
              </a:rPr>
              <a:t> </a:t>
            </a:r>
            <a:endParaRPr lang="en-US" sz="1200" baseline="0" dirty="0">
              <a:effectLst/>
              <a:latin typeface="Avenir Book"/>
              <a:ea typeface="Avenir Book"/>
              <a:cs typeface="Avenir Book"/>
              <a:sym typeface="Avenir Book"/>
            </a:endParaRP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9</a:t>
            </a:fld>
            <a:endParaRPr lang="en-US"/>
          </a:p>
        </p:txBody>
      </p:sp>
    </p:spTree>
    <p:extLst>
      <p:ext uri="{BB962C8B-B14F-4D97-AF65-F5344CB8AC3E}">
        <p14:creationId xmlns:p14="http://schemas.microsoft.com/office/powerpoint/2010/main" val="50217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200" b="1" dirty="0">
                <a:effectLst/>
                <a:latin typeface="Avenir Book"/>
                <a:ea typeface="Avenir Book"/>
                <a:cs typeface="Avenir Book"/>
                <a:sym typeface="Avenir Book"/>
              </a:rPr>
              <a:t>Skill – </a:t>
            </a:r>
            <a:r>
              <a:rPr lang="en-US" sz="1200" b="0" dirty="0">
                <a:effectLst/>
                <a:latin typeface="Avenir Book"/>
                <a:ea typeface="Avenir Book"/>
                <a:cs typeface="Avenir Book"/>
                <a:sym typeface="Avenir Book"/>
              </a:rPr>
              <a:t>soccer, basketball, tennis, badminton, squash</a:t>
            </a:r>
          </a:p>
          <a:p>
            <a:pPr marL="0" marR="0" indent="0" defTabSz="457200" eaLnBrk="1" fontAlgn="auto" latinLnBrk="0" hangingPunct="1">
              <a:lnSpc>
                <a:spcPct val="125000"/>
              </a:lnSpc>
              <a:spcBef>
                <a:spcPts val="0"/>
              </a:spcBef>
              <a:spcAft>
                <a:spcPts val="0"/>
              </a:spcAft>
              <a:buClrTx/>
              <a:buSzTx/>
              <a:buFontTx/>
              <a:buNone/>
              <a:tabLst/>
              <a:defRPr/>
            </a:pPr>
            <a:r>
              <a:rPr lang="en-US" sz="1200" dirty="0">
                <a:effectLst/>
                <a:latin typeface="Avenir Book"/>
                <a:ea typeface="Avenir Book"/>
                <a:cs typeface="Avenir Book"/>
                <a:sym typeface="Avenir Book"/>
              </a:rPr>
              <a:t>Evidence of a beneficial effect of carbohydrate on soccer skills, such as shooting and dribbling.  In soccer, 6 of 8 studies have reported improved skill performance with carbohydrate ingestion. Soccer is the sport with the most protocol/skill test validation work. Mixed results found in basketball (1 study reported improved performance, 1 study reported no effect of carbohydrate intake) and racket sports (3 studies reported improved performance, 4 studies reported no effect of carbohydrate intake). Skill is difficult to measure and many different tests have been used. More validation work is needed for measurement of skill in sports.</a:t>
            </a:r>
          </a:p>
          <a:p>
            <a:endParaRPr lang="en-US" dirty="0"/>
          </a:p>
        </p:txBody>
      </p:sp>
      <p:sp>
        <p:nvSpPr>
          <p:cNvPr id="4" name="Slide Number Placeholder 3"/>
          <p:cNvSpPr>
            <a:spLocks noGrp="1"/>
          </p:cNvSpPr>
          <p:nvPr>
            <p:ph type="sldNum" sz="quarter" idx="10"/>
          </p:nvPr>
        </p:nvSpPr>
        <p:spPr/>
        <p:txBody>
          <a:bodyPr/>
          <a:lstStyle/>
          <a:p>
            <a:fld id="{95FBD816-F6B1-D94E-AF99-E361C74BB854}" type="slidenum">
              <a:rPr lang="en-US" smtClean="0"/>
              <a:t>10</a:t>
            </a:fld>
            <a:endParaRPr lang="en-US"/>
          </a:p>
        </p:txBody>
      </p:sp>
    </p:spTree>
    <p:extLst>
      <p:ext uri="{BB962C8B-B14F-4D97-AF65-F5344CB8AC3E}">
        <p14:creationId xmlns:p14="http://schemas.microsoft.com/office/powerpoint/2010/main" val="43203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sign Comp placeholder slide">
    <p:spTree>
      <p:nvGrpSpPr>
        <p:cNvPr id="1" name=""/>
        <p:cNvGrpSpPr/>
        <p:nvPr/>
      </p:nvGrpSpPr>
      <p:grpSpPr>
        <a:xfrm>
          <a:off x="0" y="0"/>
          <a:ext cx="0" cy="0"/>
          <a:chOff x="0" y="0"/>
          <a:chExt cx="0" cy="0"/>
        </a:xfrm>
      </p:grpSpPr>
      <p:sp>
        <p:nvSpPr>
          <p:cNvPr id="5" name="Text Placeholder 12"/>
          <p:cNvSpPr>
            <a:spLocks noGrp="1"/>
          </p:cNvSpPr>
          <p:nvPr>
            <p:ph type="body" sz="quarter" idx="10" hasCustomPrompt="1"/>
          </p:nvPr>
        </p:nvSpPr>
        <p:spPr>
          <a:xfrm>
            <a:off x="1585210" y="2447626"/>
            <a:ext cx="5973579" cy="505886"/>
          </a:xfrm>
          <a:prstGeom prst="rect">
            <a:avLst/>
          </a:prstGeom>
        </p:spPr>
        <p:txBody>
          <a:bodyPr/>
          <a:lstStyle>
            <a:lvl1pPr marL="0" indent="0" algn="ctr">
              <a:buNone/>
              <a:defRPr sz="1600" baseline="0">
                <a:solidFill>
                  <a:schemeClr val="tx1">
                    <a:lumMod val="65000"/>
                    <a:lumOff val="35000"/>
                  </a:schemeClr>
                </a:solidFill>
                <a:latin typeface="+mj-lt"/>
                <a:ea typeface="Franklin Gothic Medium" charset="0"/>
                <a:cs typeface="Franklin Gothic Medium" charset="0"/>
              </a:defRPr>
            </a:lvl1pPr>
          </a:lstStyle>
          <a:p>
            <a:pPr lvl="0"/>
            <a:r>
              <a:rPr lang="en-US" dirty="0"/>
              <a:t>Reference this slide # in the Storyboard explanation (slide 2) and remove this text box.</a:t>
            </a:r>
          </a:p>
        </p:txBody>
      </p:sp>
      <p:sp>
        <p:nvSpPr>
          <p:cNvPr id="6" name="Text Placeholder 12"/>
          <p:cNvSpPr>
            <a:spLocks noGrp="1"/>
          </p:cNvSpPr>
          <p:nvPr>
            <p:ph type="body" sz="quarter" idx="11" hasCustomPrompt="1"/>
          </p:nvPr>
        </p:nvSpPr>
        <p:spPr>
          <a:xfrm>
            <a:off x="1585210" y="1932596"/>
            <a:ext cx="5973579" cy="478454"/>
          </a:xfrm>
          <a:prstGeom prst="rect">
            <a:avLst/>
          </a:prstGeom>
        </p:spPr>
        <p:txBody>
          <a:bodyPr/>
          <a:lstStyle>
            <a:lvl1pPr marL="0" indent="0" algn="ctr">
              <a:buNone/>
              <a:defRPr baseline="0">
                <a:solidFill>
                  <a:srgbClr val="F89E36"/>
                </a:solidFill>
                <a:latin typeface="+mj-lt"/>
                <a:ea typeface="Franklin Gothic Medium" charset="0"/>
                <a:cs typeface="Franklin Gothic Medium" charset="0"/>
              </a:defRPr>
            </a:lvl1pPr>
          </a:lstStyle>
          <a:p>
            <a:pPr lvl="0"/>
            <a:r>
              <a:rPr lang="en-US" dirty="0"/>
              <a:t>Place Designed Slide here</a:t>
            </a:r>
          </a:p>
        </p:txBody>
      </p:sp>
    </p:spTree>
    <p:extLst>
      <p:ext uri="{BB962C8B-B14F-4D97-AF65-F5344CB8AC3E}">
        <p14:creationId xmlns:p14="http://schemas.microsoft.com/office/powerpoint/2010/main" val="65783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49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grpSp>
        <p:nvGrpSpPr>
          <p:cNvPr id="8" name="Group 7"/>
          <p:cNvGrpSpPr/>
          <p:nvPr userDrawn="1"/>
        </p:nvGrpSpPr>
        <p:grpSpPr>
          <a:xfrm>
            <a:off x="4363070" y="0"/>
            <a:ext cx="4795200" cy="1433822"/>
            <a:chOff x="4348800" y="0"/>
            <a:chExt cx="4795200" cy="1300480"/>
          </a:xfrm>
        </p:grpSpPr>
        <p:sp>
          <p:nvSpPr>
            <p:cNvPr id="9" name="Rectangle 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userDrawn="1"/>
        </p:nvSpPr>
        <p:spPr>
          <a:xfrm>
            <a:off x="436307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a:off x="1770949"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3" name="Rectangle 12"/>
          <p:cNvSpPr/>
          <p:nvPr userDrawn="1"/>
        </p:nvSpPr>
        <p:spPr>
          <a:xfrm>
            <a:off x="433440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6850" y="145039"/>
            <a:ext cx="996371" cy="1099222"/>
          </a:xfrm>
          <a:prstGeom prst="rect">
            <a:avLst/>
          </a:prstGeom>
        </p:spPr>
      </p:pic>
      <p:cxnSp>
        <p:nvCxnSpPr>
          <p:cNvPr id="36" name="Straight Connector 35"/>
          <p:cNvCxnSpPr/>
          <p:nvPr userDrawn="1"/>
        </p:nvCxnSpPr>
        <p:spPr>
          <a:xfrm flipH="1">
            <a:off x="5077933" y="1222794"/>
            <a:ext cx="1" cy="3542246"/>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userDrawn="1"/>
        </p:nvGrpSpPr>
        <p:grpSpPr>
          <a:xfrm>
            <a:off x="4883328" y="4379863"/>
            <a:ext cx="384633" cy="384633"/>
            <a:chOff x="-585969" y="3675261"/>
            <a:chExt cx="317878" cy="317878"/>
          </a:xfrm>
        </p:grpSpPr>
        <p:sp>
          <p:nvSpPr>
            <p:cNvPr id="41" name="Oval 40"/>
            <p:cNvSpPr/>
            <p:nvPr/>
          </p:nvSpPr>
          <p:spPr>
            <a:xfrm>
              <a:off x="-585969" y="3675261"/>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91" y="3771194"/>
              <a:ext cx="165100" cy="134443"/>
            </a:xfrm>
            <a:prstGeom prst="rect">
              <a:avLst/>
            </a:prstGeom>
          </p:spPr>
        </p:pic>
      </p:grpSp>
      <p:grpSp>
        <p:nvGrpSpPr>
          <p:cNvPr id="51" name="Group 50"/>
          <p:cNvGrpSpPr/>
          <p:nvPr userDrawn="1"/>
        </p:nvGrpSpPr>
        <p:grpSpPr>
          <a:xfrm>
            <a:off x="4883328" y="3084788"/>
            <a:ext cx="384633" cy="384633"/>
            <a:chOff x="-585969" y="3299956"/>
            <a:chExt cx="317878" cy="317878"/>
          </a:xfrm>
        </p:grpSpPr>
        <p:sp>
          <p:nvSpPr>
            <p:cNvPr id="52" name="Oval 51"/>
            <p:cNvSpPr/>
            <p:nvPr/>
          </p:nvSpPr>
          <p:spPr>
            <a:xfrm>
              <a:off x="-585969" y="3299956"/>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953" y="3395887"/>
              <a:ext cx="165100" cy="134443"/>
            </a:xfrm>
            <a:prstGeom prst="rect">
              <a:avLst/>
            </a:prstGeom>
          </p:spPr>
        </p:pic>
      </p:grpSp>
      <p:grpSp>
        <p:nvGrpSpPr>
          <p:cNvPr id="54" name="Group 53"/>
          <p:cNvGrpSpPr/>
          <p:nvPr userDrawn="1"/>
        </p:nvGrpSpPr>
        <p:grpSpPr>
          <a:xfrm>
            <a:off x="4875631" y="1789713"/>
            <a:ext cx="384633" cy="384633"/>
            <a:chOff x="-592330" y="2994622"/>
            <a:chExt cx="317878" cy="317878"/>
          </a:xfrm>
        </p:grpSpPr>
        <p:sp>
          <p:nvSpPr>
            <p:cNvPr id="55" name="Oval 54"/>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58" name="Picture Placeholder 57"/>
          <p:cNvSpPr>
            <a:spLocks noGrp="1"/>
          </p:cNvSpPr>
          <p:nvPr>
            <p:ph type="pic" sz="quarter" idx="10" hasCustomPrompt="1"/>
          </p:nvPr>
        </p:nvSpPr>
        <p:spPr>
          <a:xfrm>
            <a:off x="1" y="43782"/>
            <a:ext cx="4319210" cy="5059845"/>
          </a:xfrm>
          <a:prstGeom prst="rect">
            <a:avLst/>
          </a:prstGeom>
        </p:spPr>
        <p:txBody>
          <a:bodyPr anchor="ctr"/>
          <a:lstStyle>
            <a:lvl1pPr marL="0" indent="0" algn="ctr">
              <a:buNone/>
              <a:defRPr>
                <a:solidFill>
                  <a:schemeClr val="bg1">
                    <a:lumMod val="65000"/>
                  </a:schemeClr>
                </a:solidFill>
                <a:latin typeface="Century Gothic" charset="0"/>
                <a:ea typeface="Century Gothic" charset="0"/>
                <a:cs typeface="Century Gothic" charset="0"/>
              </a:defRPr>
            </a:lvl1pPr>
          </a:lstStyle>
          <a:p>
            <a:r>
              <a:rPr lang="en-US" dirty="0"/>
              <a:t>PHOTO</a:t>
            </a:r>
          </a:p>
        </p:txBody>
      </p:sp>
      <p:sp>
        <p:nvSpPr>
          <p:cNvPr id="59" name="Text Placeholder 27"/>
          <p:cNvSpPr>
            <a:spLocks noGrp="1"/>
          </p:cNvSpPr>
          <p:nvPr>
            <p:ph type="body" sz="quarter" idx="11" hasCustomPrompt="1"/>
          </p:nvPr>
        </p:nvSpPr>
        <p:spPr>
          <a:xfrm>
            <a:off x="6142134" y="188979"/>
            <a:ext cx="2865833" cy="1006475"/>
          </a:xfrm>
          <a:prstGeom prst="rect">
            <a:avLst/>
          </a:prstGeom>
        </p:spPr>
        <p:txBody>
          <a:bodyPr anchor="ctr"/>
          <a:lstStyle>
            <a:lvl1pPr marL="0" indent="0">
              <a:lnSpc>
                <a:spcPct val="100000"/>
              </a:lnSpc>
              <a:buNone/>
              <a:defRPr sz="2500" b="1">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TITLE GOES HERE</a:t>
            </a:r>
          </a:p>
        </p:txBody>
      </p:sp>
      <p:sp>
        <p:nvSpPr>
          <p:cNvPr id="61" name="Text Placeholder 27"/>
          <p:cNvSpPr>
            <a:spLocks noGrp="1"/>
          </p:cNvSpPr>
          <p:nvPr>
            <p:ph type="body" sz="quarter" idx="13" hasCustomPrompt="1"/>
          </p:nvPr>
        </p:nvSpPr>
        <p:spPr>
          <a:xfrm>
            <a:off x="5360805" y="1655894"/>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2" name="Text Placeholder 27"/>
          <p:cNvSpPr>
            <a:spLocks noGrp="1"/>
          </p:cNvSpPr>
          <p:nvPr>
            <p:ph type="body" sz="quarter" idx="14" hasCustomPrompt="1"/>
          </p:nvPr>
        </p:nvSpPr>
        <p:spPr>
          <a:xfrm>
            <a:off x="5360805" y="2952439"/>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3" name="Text Placeholder 27"/>
          <p:cNvSpPr>
            <a:spLocks noGrp="1"/>
          </p:cNvSpPr>
          <p:nvPr>
            <p:ph type="body" sz="quarter" idx="15" hasCustomPrompt="1"/>
          </p:nvPr>
        </p:nvSpPr>
        <p:spPr>
          <a:xfrm>
            <a:off x="5376199" y="4245777"/>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3" name="Picture Placeholder 2"/>
          <p:cNvSpPr>
            <a:spLocks noGrp="1"/>
          </p:cNvSpPr>
          <p:nvPr>
            <p:ph type="pic" sz="quarter" idx="17" hasCustomPrompt="1"/>
          </p:nvPr>
        </p:nvSpPr>
        <p:spPr>
          <a:xfrm>
            <a:off x="4725910" y="353413"/>
            <a:ext cx="685800" cy="685800"/>
          </a:xfrm>
          <a:prstGeom prst="rect">
            <a:avLst/>
          </a:prstGeom>
        </p:spPr>
        <p:txBody>
          <a:bodyPr anchor="ctr"/>
          <a:lstStyle>
            <a:lvl1pPr marL="0" indent="0" algn="ctr">
              <a:buNone/>
              <a:defRPr sz="1200" b="1">
                <a:solidFill>
                  <a:srgbClr val="335720"/>
                </a:solidFill>
                <a:latin typeface="Century Gothic" charset="0"/>
                <a:ea typeface="Century Gothic" charset="0"/>
                <a:cs typeface="Century Gothic" charset="0"/>
              </a:defRPr>
            </a:lvl1pPr>
          </a:lstStyle>
          <a:p>
            <a:r>
              <a:rPr lang="en-US" dirty="0"/>
              <a:t>ICON</a:t>
            </a:r>
          </a:p>
        </p:txBody>
      </p:sp>
      <p:grpSp>
        <p:nvGrpSpPr>
          <p:cNvPr id="31" name="Group 30"/>
          <p:cNvGrpSpPr/>
          <p:nvPr userDrawn="1"/>
        </p:nvGrpSpPr>
        <p:grpSpPr>
          <a:xfrm>
            <a:off x="0" y="16934"/>
            <a:ext cx="9158270" cy="5109633"/>
            <a:chOff x="0" y="16934"/>
            <a:chExt cx="9158270" cy="5109633"/>
          </a:xfrm>
        </p:grpSpPr>
        <p:cxnSp>
          <p:nvCxnSpPr>
            <p:cNvPr id="32" name="Straight Connector 31"/>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4192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grpSp>
        <p:nvGrpSpPr>
          <p:cNvPr id="8" name="Group 7"/>
          <p:cNvGrpSpPr/>
          <p:nvPr userDrawn="1"/>
        </p:nvGrpSpPr>
        <p:grpSpPr>
          <a:xfrm>
            <a:off x="4363070" y="0"/>
            <a:ext cx="4795200" cy="1433822"/>
            <a:chOff x="4348800" y="0"/>
            <a:chExt cx="4795200" cy="1300480"/>
          </a:xfrm>
        </p:grpSpPr>
        <p:sp>
          <p:nvSpPr>
            <p:cNvPr id="9" name="Rectangle 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userDrawn="1"/>
        </p:nvSpPr>
        <p:spPr>
          <a:xfrm>
            <a:off x="436307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a:off x="1770949"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3" name="Rectangle 12"/>
          <p:cNvSpPr/>
          <p:nvPr userDrawn="1"/>
        </p:nvSpPr>
        <p:spPr>
          <a:xfrm>
            <a:off x="433440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6850" y="145039"/>
            <a:ext cx="996371" cy="1099222"/>
          </a:xfrm>
          <a:prstGeom prst="rect">
            <a:avLst/>
          </a:prstGeom>
        </p:spPr>
      </p:pic>
      <p:cxnSp>
        <p:nvCxnSpPr>
          <p:cNvPr id="36" name="Straight Connector 35"/>
          <p:cNvCxnSpPr/>
          <p:nvPr userDrawn="1"/>
        </p:nvCxnSpPr>
        <p:spPr>
          <a:xfrm flipH="1">
            <a:off x="5077933" y="1222794"/>
            <a:ext cx="1" cy="3542246"/>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userDrawn="1"/>
        </p:nvGrpSpPr>
        <p:grpSpPr>
          <a:xfrm>
            <a:off x="4883328" y="3528530"/>
            <a:ext cx="384633" cy="384633"/>
            <a:chOff x="-585969" y="3675261"/>
            <a:chExt cx="317878" cy="317878"/>
          </a:xfrm>
        </p:grpSpPr>
        <p:sp>
          <p:nvSpPr>
            <p:cNvPr id="41" name="Oval 40"/>
            <p:cNvSpPr/>
            <p:nvPr/>
          </p:nvSpPr>
          <p:spPr>
            <a:xfrm>
              <a:off x="-585969" y="3675261"/>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91" y="3771194"/>
              <a:ext cx="165100" cy="134443"/>
            </a:xfrm>
            <a:prstGeom prst="rect">
              <a:avLst/>
            </a:prstGeom>
          </p:spPr>
        </p:pic>
      </p:grpSp>
      <p:grpSp>
        <p:nvGrpSpPr>
          <p:cNvPr id="51" name="Group 50"/>
          <p:cNvGrpSpPr/>
          <p:nvPr userDrawn="1"/>
        </p:nvGrpSpPr>
        <p:grpSpPr>
          <a:xfrm>
            <a:off x="4883328" y="2653865"/>
            <a:ext cx="384633" cy="384633"/>
            <a:chOff x="-585969" y="3299956"/>
            <a:chExt cx="317878" cy="317878"/>
          </a:xfrm>
        </p:grpSpPr>
        <p:sp>
          <p:nvSpPr>
            <p:cNvPr id="52" name="Oval 51"/>
            <p:cNvSpPr/>
            <p:nvPr/>
          </p:nvSpPr>
          <p:spPr>
            <a:xfrm>
              <a:off x="-585969" y="3299956"/>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953" y="3395887"/>
              <a:ext cx="165100" cy="134443"/>
            </a:xfrm>
            <a:prstGeom prst="rect">
              <a:avLst/>
            </a:prstGeom>
          </p:spPr>
        </p:pic>
      </p:grpSp>
      <p:grpSp>
        <p:nvGrpSpPr>
          <p:cNvPr id="54" name="Group 53"/>
          <p:cNvGrpSpPr/>
          <p:nvPr userDrawn="1"/>
        </p:nvGrpSpPr>
        <p:grpSpPr>
          <a:xfrm>
            <a:off x="4875631" y="1789713"/>
            <a:ext cx="384633" cy="384633"/>
            <a:chOff x="-592330" y="2994622"/>
            <a:chExt cx="317878" cy="317878"/>
          </a:xfrm>
        </p:grpSpPr>
        <p:sp>
          <p:nvSpPr>
            <p:cNvPr id="55" name="Oval 54"/>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58" name="Picture Placeholder 57"/>
          <p:cNvSpPr>
            <a:spLocks noGrp="1"/>
          </p:cNvSpPr>
          <p:nvPr>
            <p:ph type="pic" sz="quarter" idx="10" hasCustomPrompt="1"/>
          </p:nvPr>
        </p:nvSpPr>
        <p:spPr>
          <a:xfrm>
            <a:off x="1" y="43782"/>
            <a:ext cx="4319210" cy="5059845"/>
          </a:xfrm>
          <a:prstGeom prst="rect">
            <a:avLst/>
          </a:prstGeom>
        </p:spPr>
        <p:txBody>
          <a:bodyPr anchor="ctr"/>
          <a:lstStyle>
            <a:lvl1pPr marL="0" indent="0" algn="ctr">
              <a:buNone/>
              <a:defRPr>
                <a:solidFill>
                  <a:schemeClr val="bg1">
                    <a:lumMod val="65000"/>
                  </a:schemeClr>
                </a:solidFill>
                <a:latin typeface="Century Gothic" charset="0"/>
                <a:ea typeface="Century Gothic" charset="0"/>
                <a:cs typeface="Century Gothic" charset="0"/>
              </a:defRPr>
            </a:lvl1pPr>
          </a:lstStyle>
          <a:p>
            <a:r>
              <a:rPr lang="en-US" dirty="0"/>
              <a:t>PHOTO</a:t>
            </a:r>
          </a:p>
        </p:txBody>
      </p:sp>
      <p:sp>
        <p:nvSpPr>
          <p:cNvPr id="59" name="Text Placeholder 27"/>
          <p:cNvSpPr>
            <a:spLocks noGrp="1"/>
          </p:cNvSpPr>
          <p:nvPr>
            <p:ph type="body" sz="quarter" idx="11" hasCustomPrompt="1"/>
          </p:nvPr>
        </p:nvSpPr>
        <p:spPr>
          <a:xfrm>
            <a:off x="6142134" y="188979"/>
            <a:ext cx="2865833" cy="1006475"/>
          </a:xfrm>
          <a:prstGeom prst="rect">
            <a:avLst/>
          </a:prstGeom>
        </p:spPr>
        <p:txBody>
          <a:bodyPr anchor="ctr"/>
          <a:lstStyle>
            <a:lvl1pPr marL="0" indent="0">
              <a:lnSpc>
                <a:spcPct val="100000"/>
              </a:lnSpc>
              <a:buNone/>
              <a:defRPr sz="2500" b="1">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TITLE GOES HERE</a:t>
            </a:r>
          </a:p>
        </p:txBody>
      </p:sp>
      <p:sp>
        <p:nvSpPr>
          <p:cNvPr id="61" name="Text Placeholder 27"/>
          <p:cNvSpPr>
            <a:spLocks noGrp="1"/>
          </p:cNvSpPr>
          <p:nvPr>
            <p:ph type="body" sz="quarter" idx="13" hasCustomPrompt="1"/>
          </p:nvPr>
        </p:nvSpPr>
        <p:spPr>
          <a:xfrm>
            <a:off x="5360805" y="1655894"/>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2" name="Text Placeholder 27"/>
          <p:cNvSpPr>
            <a:spLocks noGrp="1"/>
          </p:cNvSpPr>
          <p:nvPr>
            <p:ph type="body" sz="quarter" idx="14" hasCustomPrompt="1"/>
          </p:nvPr>
        </p:nvSpPr>
        <p:spPr>
          <a:xfrm>
            <a:off x="5360805" y="2521516"/>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63" name="Text Placeholder 27"/>
          <p:cNvSpPr>
            <a:spLocks noGrp="1"/>
          </p:cNvSpPr>
          <p:nvPr>
            <p:ph type="body" sz="quarter" idx="15" hasCustomPrompt="1"/>
          </p:nvPr>
        </p:nvSpPr>
        <p:spPr>
          <a:xfrm>
            <a:off x="5376199" y="3394444"/>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
        <p:nvSpPr>
          <p:cNvPr id="3" name="Picture Placeholder 2"/>
          <p:cNvSpPr>
            <a:spLocks noGrp="1"/>
          </p:cNvSpPr>
          <p:nvPr>
            <p:ph type="pic" sz="quarter" idx="17" hasCustomPrompt="1"/>
          </p:nvPr>
        </p:nvSpPr>
        <p:spPr>
          <a:xfrm>
            <a:off x="4725910" y="353413"/>
            <a:ext cx="685800" cy="685800"/>
          </a:xfrm>
          <a:prstGeom prst="rect">
            <a:avLst/>
          </a:prstGeom>
        </p:spPr>
        <p:txBody>
          <a:bodyPr anchor="ctr"/>
          <a:lstStyle>
            <a:lvl1pPr marL="0" indent="0" algn="ctr">
              <a:buNone/>
              <a:defRPr sz="1200" b="1">
                <a:solidFill>
                  <a:srgbClr val="335720"/>
                </a:solidFill>
                <a:latin typeface="Century Gothic" charset="0"/>
                <a:ea typeface="Century Gothic" charset="0"/>
                <a:cs typeface="Century Gothic" charset="0"/>
              </a:defRPr>
            </a:lvl1pPr>
          </a:lstStyle>
          <a:p>
            <a:r>
              <a:rPr lang="en-US" dirty="0"/>
              <a:t>ICON</a:t>
            </a:r>
          </a:p>
        </p:txBody>
      </p:sp>
      <p:grpSp>
        <p:nvGrpSpPr>
          <p:cNvPr id="31" name="Group 30"/>
          <p:cNvGrpSpPr/>
          <p:nvPr userDrawn="1"/>
        </p:nvGrpSpPr>
        <p:grpSpPr>
          <a:xfrm>
            <a:off x="0" y="16934"/>
            <a:ext cx="9158270" cy="5109633"/>
            <a:chOff x="0" y="16934"/>
            <a:chExt cx="9158270" cy="5109633"/>
          </a:xfrm>
        </p:grpSpPr>
        <p:cxnSp>
          <p:nvCxnSpPr>
            <p:cNvPr id="32" name="Straight Connector 31"/>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BB079D52-63C4-42F3-AD6C-3768210AB1F9}"/>
              </a:ext>
            </a:extLst>
          </p:cNvPr>
          <p:cNvGrpSpPr/>
          <p:nvPr userDrawn="1"/>
        </p:nvGrpSpPr>
        <p:grpSpPr>
          <a:xfrm>
            <a:off x="4888585" y="4385119"/>
            <a:ext cx="384633" cy="384633"/>
            <a:chOff x="-585969" y="3675261"/>
            <a:chExt cx="317878" cy="317878"/>
          </a:xfrm>
        </p:grpSpPr>
        <p:sp>
          <p:nvSpPr>
            <p:cNvPr id="29" name="Oval 28">
              <a:extLst>
                <a:ext uri="{FF2B5EF4-FFF2-40B4-BE49-F238E27FC236}">
                  <a16:creationId xmlns:a16="http://schemas.microsoft.com/office/drawing/2014/main" id="{B9FFB832-039C-4902-94D1-8DF748830DCE}"/>
                </a:ext>
              </a:extLst>
            </p:cNvPr>
            <p:cNvSpPr/>
            <p:nvPr/>
          </p:nvSpPr>
          <p:spPr>
            <a:xfrm>
              <a:off x="-585969" y="3675261"/>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AA6BCD2-7016-471A-9CA9-DA92D3BA0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91" y="3771194"/>
              <a:ext cx="165100" cy="134443"/>
            </a:xfrm>
            <a:prstGeom prst="rect">
              <a:avLst/>
            </a:prstGeom>
          </p:spPr>
        </p:pic>
      </p:grpSp>
      <p:sp>
        <p:nvSpPr>
          <p:cNvPr id="34" name="Text Placeholder 27">
            <a:extLst>
              <a:ext uri="{FF2B5EF4-FFF2-40B4-BE49-F238E27FC236}">
                <a16:creationId xmlns:a16="http://schemas.microsoft.com/office/drawing/2014/main" id="{DA20A480-FAC1-4B7A-875F-108D357BAAC3}"/>
              </a:ext>
            </a:extLst>
          </p:cNvPr>
          <p:cNvSpPr>
            <a:spLocks noGrp="1"/>
          </p:cNvSpPr>
          <p:nvPr>
            <p:ph type="body" sz="quarter" idx="18" hasCustomPrompt="1"/>
          </p:nvPr>
        </p:nvSpPr>
        <p:spPr>
          <a:xfrm>
            <a:off x="5381456" y="4251033"/>
            <a:ext cx="3647162" cy="652269"/>
          </a:xfrm>
          <a:prstGeom prst="rect">
            <a:avLst/>
          </a:prstGeom>
        </p:spPr>
        <p:txBody>
          <a:bodyPr anchor="ctr"/>
          <a:lstStyle>
            <a:lvl1pPr marL="0" indent="0">
              <a:lnSpc>
                <a:spcPct val="100000"/>
              </a:lnSpc>
              <a:buNone/>
              <a:defRPr sz="1800" b="0"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Bullet point goes here</a:t>
            </a:r>
          </a:p>
        </p:txBody>
      </p:sp>
    </p:spTree>
    <p:extLst>
      <p:ext uri="{BB962C8B-B14F-4D97-AF65-F5344CB8AC3E}">
        <p14:creationId xmlns:p14="http://schemas.microsoft.com/office/powerpoint/2010/main" val="95658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cluding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1411" y="4296"/>
            <a:ext cx="9152546" cy="5143500"/>
          </a:xfrm>
          <a:prstGeom prst="rect">
            <a:avLst/>
          </a:prstGeom>
          <a:effectLst/>
        </p:spPr>
      </p:pic>
      <p:grpSp>
        <p:nvGrpSpPr>
          <p:cNvPr id="7" name="Group 6"/>
          <p:cNvGrpSpPr/>
          <p:nvPr userDrawn="1"/>
        </p:nvGrpSpPr>
        <p:grpSpPr>
          <a:xfrm>
            <a:off x="0" y="16934"/>
            <a:ext cx="9158270" cy="5109633"/>
            <a:chOff x="0" y="16934"/>
            <a:chExt cx="9158270" cy="5109633"/>
          </a:xfrm>
        </p:grpSpPr>
        <p:cxnSp>
          <p:nvCxnSpPr>
            <p:cNvPr id="8" name="Straight Connector 7"/>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userDrawn="1"/>
        </p:nvSpPr>
        <p:spPr>
          <a:xfrm>
            <a:off x="-1" y="2052457"/>
            <a:ext cx="9143999" cy="1015663"/>
          </a:xfrm>
          <a:prstGeom prst="rect">
            <a:avLst/>
          </a:prstGeom>
          <a:noFill/>
        </p:spPr>
        <p:txBody>
          <a:bodyPr wrap="square" rtlCol="0">
            <a:spAutoFit/>
          </a:bodyPr>
          <a:lstStyle/>
          <a:p>
            <a:pPr algn="ctr" defTabSz="685800" fontAlgn="base">
              <a:spcBef>
                <a:spcPct val="0"/>
              </a:spcBef>
              <a:spcAft>
                <a:spcPct val="0"/>
              </a:spcAft>
            </a:pPr>
            <a:r>
              <a:rPr lang="en-US" sz="6000" dirty="0" err="1">
                <a:solidFill>
                  <a:prstClr val="black"/>
                </a:solidFill>
                <a:latin typeface="Century Gothic"/>
                <a:ea typeface="MS PGothic" panose="020B0600070205080204" pitchFamily="34" charset="-128"/>
                <a:cs typeface="Century Gothic"/>
              </a:rPr>
              <a:t>GSSIweb.org</a:t>
            </a:r>
            <a:endParaRPr lang="en-US" sz="6000" dirty="0">
              <a:solidFill>
                <a:prstClr val="black"/>
              </a:solidFill>
              <a:latin typeface="Century Gothic"/>
              <a:ea typeface="MS PGothic" panose="020B0600070205080204" pitchFamily="34" charset="-128"/>
              <a:cs typeface="Century Gothic"/>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7416" y="1427248"/>
            <a:ext cx="1089165" cy="625209"/>
          </a:xfrm>
          <a:prstGeom prst="rect">
            <a:avLst/>
          </a:prstGeom>
          <a:ln>
            <a:noFill/>
          </a:ln>
          <a:effectLst>
            <a:outerShdw blurRad="292100" dist="139700" dir="2700000" algn="tl" rotWithShape="0">
              <a:srgbClr val="333333">
                <a:alpha val="65000"/>
              </a:srgbClr>
            </a:outerShdw>
          </a:effectLst>
        </p:spPr>
      </p:pic>
      <p:cxnSp>
        <p:nvCxnSpPr>
          <p:cNvPr id="11" name="Straight Connector 10"/>
          <p:cNvCxnSpPr/>
          <p:nvPr userDrawn="1"/>
        </p:nvCxnSpPr>
        <p:spPr>
          <a:xfrm>
            <a:off x="1926250" y="3275316"/>
            <a:ext cx="529149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1926250" y="1782018"/>
            <a:ext cx="0" cy="14932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7217746" y="1782017"/>
            <a:ext cx="0" cy="14932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926250" y="1782018"/>
            <a:ext cx="18953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322361" y="1782017"/>
            <a:ext cx="18953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59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0636" y="-23512"/>
            <a:ext cx="9154636" cy="5167012"/>
          </a:xfrm>
          <a:prstGeom prst="rect">
            <a:avLst/>
          </a:prstGeom>
        </p:spPr>
      </p:pic>
      <p:sp>
        <p:nvSpPr>
          <p:cNvPr id="4" name="Rectangle 3"/>
          <p:cNvSpPr/>
          <p:nvPr userDrawn="1"/>
        </p:nvSpPr>
        <p:spPr>
          <a:xfrm>
            <a:off x="-7135" y="-25579"/>
            <a:ext cx="9151135" cy="5169079"/>
          </a:xfrm>
          <a:prstGeom prst="rect">
            <a:avLst/>
          </a:prstGeom>
          <a:solidFill>
            <a:schemeClr val="tx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userDrawn="1"/>
        </p:nvSpPr>
        <p:spPr>
          <a:xfrm>
            <a:off x="-10635" y="2558984"/>
            <a:ext cx="9161770" cy="2563112"/>
          </a:xfrm>
          <a:prstGeom prst="rect">
            <a:avLst/>
          </a:prstGeom>
          <a:solidFill>
            <a:srgbClr val="68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7"/>
          <p:cNvSpPr>
            <a:spLocks noGrp="1"/>
          </p:cNvSpPr>
          <p:nvPr>
            <p:ph type="body" sz="quarter" idx="10" hasCustomPrompt="1"/>
          </p:nvPr>
        </p:nvSpPr>
        <p:spPr>
          <a:xfrm>
            <a:off x="7135" y="776255"/>
            <a:ext cx="9144000" cy="1006475"/>
          </a:xfrm>
          <a:prstGeom prst="rect">
            <a:avLst/>
          </a:prstGeom>
        </p:spPr>
        <p:txBody>
          <a:bodyPr anchor="ctr"/>
          <a:lstStyle>
            <a:lvl1pPr marL="0" indent="0" algn="ctr">
              <a:lnSpc>
                <a:spcPct val="100000"/>
              </a:lnSpc>
              <a:buNone/>
              <a:defRPr sz="5500" b="1"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HEADER GOES HERE</a:t>
            </a:r>
          </a:p>
        </p:txBody>
      </p:sp>
      <p:cxnSp>
        <p:nvCxnSpPr>
          <p:cNvPr id="23" name="Straight Connector 22"/>
          <p:cNvCxnSpPr/>
          <p:nvPr userDrawn="1"/>
        </p:nvCxnSpPr>
        <p:spPr>
          <a:xfrm>
            <a:off x="-7135" y="253154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35" name="Text Placeholder 27"/>
          <p:cNvSpPr>
            <a:spLocks noGrp="1"/>
          </p:cNvSpPr>
          <p:nvPr>
            <p:ph type="body" sz="quarter" idx="11" hasCustomPrompt="1"/>
          </p:nvPr>
        </p:nvSpPr>
        <p:spPr>
          <a:xfrm>
            <a:off x="2506488" y="2823244"/>
            <a:ext cx="3836709" cy="483893"/>
          </a:xfrm>
          <a:prstGeom prst="rect">
            <a:avLst/>
          </a:prstGeom>
        </p:spPr>
        <p:txBody>
          <a:bodyPr anchor="ctr"/>
          <a:lstStyle>
            <a:lvl1pPr marL="0" indent="0">
              <a:lnSpc>
                <a:spcPct val="100000"/>
              </a:lnSpc>
              <a:buNone/>
              <a:defRPr sz="2400" b="1"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Presenter’s Name</a:t>
            </a:r>
          </a:p>
        </p:txBody>
      </p:sp>
      <p:grpSp>
        <p:nvGrpSpPr>
          <p:cNvPr id="2" name="Group 1"/>
          <p:cNvGrpSpPr/>
          <p:nvPr userDrawn="1"/>
        </p:nvGrpSpPr>
        <p:grpSpPr>
          <a:xfrm>
            <a:off x="0" y="16934"/>
            <a:ext cx="9158270" cy="5109633"/>
            <a:chOff x="0" y="16934"/>
            <a:chExt cx="9158270" cy="5109633"/>
          </a:xfrm>
        </p:grpSpPr>
        <p:cxnSp>
          <p:nvCxnSpPr>
            <p:cNvPr id="20" name="Straight Connector 19"/>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19" name="Text Placeholder 27"/>
          <p:cNvSpPr>
            <a:spLocks noGrp="1"/>
          </p:cNvSpPr>
          <p:nvPr>
            <p:ph type="body" sz="quarter" idx="15" hasCustomPrompt="1"/>
          </p:nvPr>
        </p:nvSpPr>
        <p:spPr>
          <a:xfrm>
            <a:off x="2506488" y="3312885"/>
            <a:ext cx="3836709" cy="483893"/>
          </a:xfrm>
          <a:prstGeom prst="rect">
            <a:avLst/>
          </a:prstGeom>
        </p:spPr>
        <p:txBody>
          <a:bodyPr anchor="ctr"/>
          <a:lstStyle>
            <a:lvl1pPr marL="0" indent="0">
              <a:lnSpc>
                <a:spcPct val="100000"/>
              </a:lnSpc>
              <a:buNone/>
              <a:defRPr sz="2400" b="0"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Title</a:t>
            </a:r>
          </a:p>
        </p:txBody>
      </p:sp>
      <p:sp>
        <p:nvSpPr>
          <p:cNvPr id="22" name="Shape 102"/>
          <p:cNvSpPr>
            <a:spLocks noChangeArrowheads="1"/>
          </p:cNvSpPr>
          <p:nvPr userDrawn="1"/>
        </p:nvSpPr>
        <p:spPr bwMode="auto">
          <a:xfrm>
            <a:off x="21406" y="4938154"/>
            <a:ext cx="9136864"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p>
            <a:pPr algn="ctr" defTabSz="457200">
              <a:lnSpc>
                <a:spcPct val="90000"/>
              </a:lnSpc>
              <a:spcBef>
                <a:spcPts val="1000"/>
              </a:spcBef>
            </a:pPr>
            <a:r>
              <a:rPr lang="en-US" sz="1200" b="0" i="1" dirty="0">
                <a:solidFill>
                  <a:schemeClr val="bg1">
                    <a:lumMod val="95000"/>
                  </a:schemeClr>
                </a:solidFill>
                <a:latin typeface="Century Gothic"/>
                <a:cs typeface="Century Gothic"/>
                <a:sym typeface="Helvetica Neue LT Std 25 Ultra " charset="0"/>
              </a:rPr>
              <a:t>Opinions expressed are the presenter’s own and do not necessarily represent the opinions or policy of PepsiCo Inc. </a:t>
            </a:r>
          </a:p>
        </p:txBody>
      </p:sp>
    </p:spTree>
    <p:extLst>
      <p:ext uri="{BB962C8B-B14F-4D97-AF65-F5344CB8AC3E}">
        <p14:creationId xmlns:p14="http://schemas.microsoft.com/office/powerpoint/2010/main" val="1262698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04923"/>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8" r:id="rId4"/>
    <p:sldLayoutId id="2147483673" r:id="rId5"/>
    <p:sldLayoutId id="214748367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7528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4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7.jpeg"/><Relationship Id="rId7"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57672"/>
            <a:ext cx="9144000" cy="1006475"/>
          </a:xfrm>
        </p:spPr>
        <p:txBody>
          <a:bodyPr/>
          <a:lstStyle/>
          <a:p>
            <a:r>
              <a:rPr lang="en-US" sz="4800" b="0" dirty="0"/>
              <a:t>The Science of Sports Nutrition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Hexagon 4"/>
          <p:cNvSpPr/>
          <p:nvPr/>
        </p:nvSpPr>
        <p:spPr>
          <a:xfrm rot="5400000">
            <a:off x="7423091" y="2004488"/>
            <a:ext cx="937905" cy="906619"/>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6772" y="2202144"/>
            <a:ext cx="419854" cy="464271"/>
          </a:xfrm>
          <a:prstGeom prst="rect">
            <a:avLst/>
          </a:prstGeom>
        </p:spPr>
      </p:pic>
      <p:sp>
        <p:nvSpPr>
          <p:cNvPr id="7" name="Hexagon 6"/>
          <p:cNvSpPr/>
          <p:nvPr/>
        </p:nvSpPr>
        <p:spPr>
          <a:xfrm rot="5400000">
            <a:off x="7988862" y="2836268"/>
            <a:ext cx="945007" cy="8146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xagon 7"/>
          <p:cNvSpPr/>
          <p:nvPr/>
        </p:nvSpPr>
        <p:spPr>
          <a:xfrm rot="5400000">
            <a:off x="7169863" y="2994810"/>
            <a:ext cx="822768" cy="70928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xagon 8"/>
          <p:cNvSpPr/>
          <p:nvPr/>
        </p:nvSpPr>
        <p:spPr>
          <a:xfrm rot="5400000">
            <a:off x="7841214" y="3723212"/>
            <a:ext cx="524734" cy="452357"/>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Hexagon 10"/>
          <p:cNvSpPr/>
          <p:nvPr/>
        </p:nvSpPr>
        <p:spPr>
          <a:xfrm rot="5400000">
            <a:off x="8428040" y="3737993"/>
            <a:ext cx="667459" cy="575395"/>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9980" t="1" r="65144" b="-6030"/>
          <a:stretch/>
        </p:blipFill>
        <p:spPr>
          <a:xfrm>
            <a:off x="8579446" y="3881125"/>
            <a:ext cx="342051" cy="293363"/>
          </a:xfrm>
          <a:prstGeom prst="rect">
            <a:avLst/>
          </a:prstGeom>
        </p:spPr>
      </p:pic>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85018" t="1" r="-2115" b="-12208"/>
          <a:stretch/>
        </p:blipFill>
        <p:spPr>
          <a:xfrm>
            <a:off x="8143539" y="3003992"/>
            <a:ext cx="631170" cy="498462"/>
          </a:xfrm>
          <a:prstGeom prst="rect">
            <a:avLst/>
          </a:prstGeom>
        </p:spPr>
      </p:pic>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63310" t="1" r="19593" b="-12207"/>
          <a:stretch/>
        </p:blipFill>
        <p:spPr>
          <a:xfrm>
            <a:off x="7330373" y="3162418"/>
            <a:ext cx="511527" cy="403975"/>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2201" t="1" r="85104" b="-12207"/>
          <a:stretch/>
        </p:blipFill>
        <p:spPr>
          <a:xfrm>
            <a:off x="7938440" y="3824391"/>
            <a:ext cx="339001" cy="267724"/>
          </a:xfrm>
          <a:prstGeom prst="rect">
            <a:avLst/>
          </a:prstGeom>
        </p:spPr>
      </p:pic>
      <p:sp>
        <p:nvSpPr>
          <p:cNvPr id="17" name="Hexagon 16"/>
          <p:cNvSpPr/>
          <p:nvPr/>
        </p:nvSpPr>
        <p:spPr>
          <a:xfrm rot="5400000">
            <a:off x="237288" y="1253261"/>
            <a:ext cx="1047725" cy="93303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28750" y="1335057"/>
            <a:ext cx="5683250" cy="769441"/>
          </a:xfrm>
          <a:prstGeom prst="rect">
            <a:avLst/>
          </a:prstGeom>
          <a:noFill/>
        </p:spPr>
        <p:txBody>
          <a:bodyPr wrap="square" rtlCol="0">
            <a:spAutoFit/>
          </a:bodyPr>
          <a:lstStyle/>
          <a:p>
            <a:r>
              <a:rPr lang="en-US" sz="4400" b="1" dirty="0">
                <a:solidFill>
                  <a:srgbClr val="FFFFFF"/>
                </a:solidFill>
                <a:latin typeface="Century Gothic"/>
                <a:cs typeface="Century Gothic"/>
              </a:rPr>
              <a:t>CARBOHDYRATE 101</a:t>
            </a: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714" y="1463938"/>
            <a:ext cx="508801" cy="529578"/>
          </a:xfrm>
          <a:prstGeom prst="rect">
            <a:avLst/>
          </a:prstGeom>
        </p:spPr>
      </p:pic>
    </p:spTree>
    <p:extLst>
      <p:ext uri="{BB962C8B-B14F-4D97-AF65-F5344CB8AC3E}">
        <p14:creationId xmlns:p14="http://schemas.microsoft.com/office/powerpoint/2010/main" val="355633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58270" cy="5145024"/>
          </a:xfrm>
          <a:prstGeom prst="rect">
            <a:avLst/>
          </a:prstGeom>
        </p:spPr>
      </p:pic>
      <p:grpSp>
        <p:nvGrpSpPr>
          <p:cNvPr id="11" name="Group 10"/>
          <p:cNvGrpSpPr/>
          <p:nvPr/>
        </p:nvGrpSpPr>
        <p:grpSpPr>
          <a:xfrm>
            <a:off x="0" y="2049128"/>
            <a:ext cx="9144000" cy="1459772"/>
            <a:chOff x="0" y="0"/>
            <a:chExt cx="9144000" cy="1300480"/>
          </a:xfrm>
        </p:grpSpPr>
        <p:sp>
          <p:nvSpPr>
            <p:cNvPr id="12" name="Rectangle 11"/>
            <p:cNvSpPr/>
            <p:nvPr/>
          </p:nvSpPr>
          <p:spPr>
            <a:xfrm>
              <a:off x="0" y="0"/>
              <a:ext cx="9144000"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94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94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771864" y="2271183"/>
            <a:ext cx="7361368" cy="1015663"/>
          </a:xfrm>
          <a:prstGeom prst="rect">
            <a:avLst/>
          </a:prstGeom>
        </p:spPr>
        <p:txBody>
          <a:bodyPr wrap="square">
            <a:spAutoFit/>
          </a:bodyPr>
          <a:lstStyle/>
          <a:p>
            <a:r>
              <a:rPr lang="en-US" sz="6000" b="1" dirty="0">
                <a:solidFill>
                  <a:schemeClr val="bg1"/>
                </a:solidFill>
                <a:latin typeface="Century Gothic" charset="0"/>
                <a:ea typeface="Century Gothic" charset="0"/>
                <a:cs typeface="Century Gothic" charset="0"/>
              </a:rPr>
              <a:t>SKILL</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229403"/>
            <a:ext cx="996371" cy="1099222"/>
          </a:xfrm>
          <a:prstGeom prst="rect">
            <a:avLst/>
          </a:prstGeom>
        </p:spPr>
      </p:pic>
      <p:cxnSp>
        <p:nvCxnSpPr>
          <p:cNvPr id="18" name="Straight Connector 17"/>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l="-2201" t="1" r="85104" b="-12207"/>
          <a:stretch/>
        </p:blipFill>
        <p:spPr>
          <a:xfrm>
            <a:off x="377102" y="2525477"/>
            <a:ext cx="726678" cy="573891"/>
          </a:xfrm>
          <a:prstGeom prst="rect">
            <a:avLst/>
          </a:prstGeom>
        </p:spPr>
      </p:pic>
      <p:cxnSp>
        <p:nvCxnSpPr>
          <p:cNvPr id="22" name="Straight Connector 21"/>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564123" y="2178849"/>
            <a:ext cx="4522392" cy="1200329"/>
          </a:xfrm>
          <a:prstGeom prst="rect">
            <a:avLst/>
          </a:prstGeom>
        </p:spPr>
        <p:txBody>
          <a:bodyPr wrap="none">
            <a:spAutoFit/>
          </a:bodyPr>
          <a:lstStyle/>
          <a:p>
            <a:r>
              <a:rPr lang="en-US" sz="2400" b="1" dirty="0">
                <a:solidFill>
                  <a:srgbClr val="FFD00B"/>
                </a:solidFill>
                <a:latin typeface="Century Gothic" charset="0"/>
                <a:ea typeface="Century Gothic" charset="0"/>
                <a:cs typeface="Century Gothic" charset="0"/>
              </a:rPr>
              <a:t>6 out of 8 soccer studies</a:t>
            </a:r>
          </a:p>
          <a:p>
            <a:r>
              <a:rPr lang="en-US" sz="2400" b="1" dirty="0">
                <a:solidFill>
                  <a:srgbClr val="FFD00B"/>
                </a:solidFill>
                <a:latin typeface="Century Gothic" charset="0"/>
                <a:ea typeface="Century Gothic" charset="0"/>
                <a:cs typeface="Century Gothic" charset="0"/>
              </a:rPr>
              <a:t>1 out of 2 basketball studies</a:t>
            </a:r>
          </a:p>
          <a:p>
            <a:r>
              <a:rPr lang="en-US" sz="2400" b="1" dirty="0">
                <a:solidFill>
                  <a:srgbClr val="FFD00B"/>
                </a:solidFill>
                <a:latin typeface="Century Gothic" charset="0"/>
                <a:ea typeface="Century Gothic" charset="0"/>
                <a:cs typeface="Century Gothic" charset="0"/>
              </a:rPr>
              <a:t>3 out of 7 racket sport studies</a:t>
            </a:r>
          </a:p>
        </p:txBody>
      </p:sp>
      <p:sp>
        <p:nvSpPr>
          <p:cNvPr id="17" name="TextBox 16"/>
          <p:cNvSpPr txBox="1"/>
          <p:nvPr/>
        </p:nvSpPr>
        <p:spPr>
          <a:xfrm>
            <a:off x="3857130" y="2672035"/>
            <a:ext cx="6602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8800" b="1" dirty="0">
                <a:solidFill>
                  <a:srgbClr val="68AD49"/>
                </a:solidFill>
                <a:effectLst>
                  <a:outerShdw blurRad="114300" sx="102000" sy="102000" algn="ctr" rotWithShape="0">
                    <a:prstClr val="black">
                      <a:alpha val="20000"/>
                    </a:prstClr>
                  </a:outerShdw>
                </a:effectLst>
                <a:latin typeface="Century Gothic" charset="0"/>
                <a:ea typeface="Century Gothic" charset="0"/>
                <a:cs typeface="Century Gothic" charset="0"/>
              </a:rPr>
              <a:t>/</a:t>
            </a:r>
          </a:p>
        </p:txBody>
      </p:sp>
      <p:sp>
        <p:nvSpPr>
          <p:cNvPr id="21" name="Rectangle 20"/>
          <p:cNvSpPr/>
          <p:nvPr/>
        </p:nvSpPr>
        <p:spPr>
          <a:xfrm>
            <a:off x="1805791" y="4909936"/>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686628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71" y="-1"/>
            <a:ext cx="4395441" cy="5146159"/>
          </a:xfrm>
          <a:prstGeom prst="rect">
            <a:avLst/>
          </a:prstGeom>
        </p:spPr>
      </p:pic>
      <p:grpSp>
        <p:nvGrpSpPr>
          <p:cNvPr id="5" name="Group 4"/>
          <p:cNvGrpSpPr/>
          <p:nvPr/>
        </p:nvGrpSpPr>
        <p:grpSpPr>
          <a:xfrm>
            <a:off x="4363070" y="1482"/>
            <a:ext cx="4795200" cy="1459772"/>
            <a:chOff x="4348800" y="0"/>
            <a:chExt cx="4795200" cy="1300480"/>
          </a:xfrm>
        </p:grpSpPr>
        <p:sp>
          <p:nvSpPr>
            <p:cNvPr id="6" name="Rectangle 5"/>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436307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770949"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0" name="Rectangle 9"/>
          <p:cNvSpPr/>
          <p:nvPr/>
        </p:nvSpPr>
        <p:spPr>
          <a:xfrm>
            <a:off x="433440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1" name="Rectangle 10"/>
          <p:cNvSpPr/>
          <p:nvPr/>
        </p:nvSpPr>
        <p:spPr>
          <a:xfrm>
            <a:off x="4334400" y="3243334"/>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2" name="Rectangle 11"/>
          <p:cNvSpPr/>
          <p:nvPr/>
        </p:nvSpPr>
        <p:spPr>
          <a:xfrm rot="5400000">
            <a:off x="4879989" y="3255223"/>
            <a:ext cx="3725099" cy="51458"/>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4" name="Hexagon 13"/>
          <p:cNvSpPr/>
          <p:nvPr/>
        </p:nvSpPr>
        <p:spPr>
          <a:xfrm rot="5400000">
            <a:off x="4474094" y="229889"/>
            <a:ext cx="1106419" cy="953809"/>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23" name="Hexagon 22"/>
          <p:cNvSpPr/>
          <p:nvPr/>
        </p:nvSpPr>
        <p:spPr>
          <a:xfrm rot="5400000">
            <a:off x="5195249" y="3454548"/>
            <a:ext cx="667120" cy="57510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341264" y="1574897"/>
            <a:ext cx="2409914" cy="1538883"/>
          </a:xfrm>
          <a:prstGeom prst="rect">
            <a:avLst/>
          </a:prstGeom>
        </p:spPr>
        <p:txBody>
          <a:bodyPr wrap="square">
            <a:spAutoFit/>
          </a:bodyPr>
          <a:lstStyle/>
          <a:p>
            <a:pPr algn="ctr"/>
            <a:r>
              <a:rPr lang="en-US" sz="5000" b="1" dirty="0">
                <a:solidFill>
                  <a:schemeClr val="bg1"/>
                </a:solidFill>
                <a:latin typeface="Century Gothic" charset="0"/>
                <a:ea typeface="Century Gothic" charset="0"/>
                <a:cs typeface="Century Gothic" charset="0"/>
              </a:rPr>
              <a:t>14%</a:t>
            </a:r>
          </a:p>
          <a:p>
            <a:pPr algn="ctr"/>
            <a:r>
              <a:rPr lang="en-US" sz="2400" dirty="0">
                <a:latin typeface="Century Gothic" charset="0"/>
                <a:ea typeface="Century Gothic" charset="0"/>
                <a:cs typeface="Century Gothic" charset="0"/>
              </a:rPr>
              <a:t>Faster</a:t>
            </a:r>
          </a:p>
          <a:p>
            <a:pPr algn="ctr"/>
            <a:r>
              <a:rPr lang="en-US" dirty="0">
                <a:solidFill>
                  <a:schemeClr val="bg1"/>
                </a:solidFill>
                <a:latin typeface="Century Gothic" charset="0"/>
                <a:ea typeface="Century Gothic" charset="0"/>
                <a:cs typeface="Century Gothic" charset="0"/>
              </a:rPr>
              <a:t>20 m sprint (4</a:t>
            </a:r>
            <a:r>
              <a:rPr lang="en-US" baseline="30000" dirty="0">
                <a:solidFill>
                  <a:schemeClr val="bg1"/>
                </a:solidFill>
                <a:latin typeface="Century Gothic" charset="0"/>
                <a:ea typeface="Century Gothic" charset="0"/>
                <a:cs typeface="Century Gothic" charset="0"/>
              </a:rPr>
              <a:t>th</a:t>
            </a:r>
            <a:r>
              <a:rPr lang="en-US" dirty="0">
                <a:solidFill>
                  <a:schemeClr val="bg1"/>
                </a:solidFill>
                <a:latin typeface="Century Gothic" charset="0"/>
                <a:ea typeface="Century Gothic" charset="0"/>
                <a:cs typeface="Century Gothic" charset="0"/>
              </a:rPr>
              <a:t> Q)</a:t>
            </a:r>
          </a:p>
        </p:txBody>
      </p:sp>
      <p:sp>
        <p:nvSpPr>
          <p:cNvPr id="26" name="Rectangle 25"/>
          <p:cNvSpPr/>
          <p:nvPr/>
        </p:nvSpPr>
        <p:spPr>
          <a:xfrm>
            <a:off x="6734086" y="1574897"/>
            <a:ext cx="2409914" cy="1508105"/>
          </a:xfrm>
          <a:prstGeom prst="rect">
            <a:avLst/>
          </a:prstGeom>
        </p:spPr>
        <p:txBody>
          <a:bodyPr wrap="square">
            <a:spAutoFit/>
          </a:bodyPr>
          <a:lstStyle/>
          <a:p>
            <a:pPr algn="ctr"/>
            <a:r>
              <a:rPr lang="en-US" sz="5000" b="1" dirty="0">
                <a:solidFill>
                  <a:schemeClr val="bg1"/>
                </a:solidFill>
                <a:latin typeface="Century Gothic" charset="0"/>
                <a:ea typeface="Century Gothic" charset="0"/>
                <a:cs typeface="Century Gothic" charset="0"/>
              </a:rPr>
              <a:t>37%</a:t>
            </a:r>
          </a:p>
          <a:p>
            <a:pPr algn="ctr"/>
            <a:r>
              <a:rPr lang="en-US" sz="2400" dirty="0">
                <a:latin typeface="Century Gothic" charset="0"/>
                <a:ea typeface="Century Gothic" charset="0"/>
                <a:cs typeface="Century Gothic" charset="0"/>
              </a:rPr>
              <a:t>Longer</a:t>
            </a:r>
          </a:p>
          <a:p>
            <a:pPr algn="ctr"/>
            <a:r>
              <a:rPr lang="en-US" dirty="0">
                <a:solidFill>
                  <a:schemeClr val="bg1"/>
                </a:solidFill>
                <a:latin typeface="Century Gothic" charset="0"/>
                <a:ea typeface="Century Gothic" charset="0"/>
                <a:cs typeface="Century Gothic" charset="0"/>
              </a:rPr>
              <a:t>Run time to fatigue</a:t>
            </a:r>
          </a:p>
        </p:txBody>
      </p:sp>
      <p:sp>
        <p:nvSpPr>
          <p:cNvPr id="28" name="Rectangle 27"/>
          <p:cNvSpPr/>
          <p:nvPr/>
        </p:nvSpPr>
        <p:spPr>
          <a:xfrm>
            <a:off x="4332812" y="4104952"/>
            <a:ext cx="2409914" cy="553998"/>
          </a:xfrm>
          <a:prstGeom prst="rect">
            <a:avLst/>
          </a:prstGeom>
        </p:spPr>
        <p:txBody>
          <a:bodyPr wrap="square">
            <a:spAutoFit/>
          </a:bodyPr>
          <a:lstStyle/>
          <a:p>
            <a:pPr algn="ctr"/>
            <a:r>
              <a:rPr lang="en-US" sz="1500" dirty="0">
                <a:latin typeface="Century Gothic" charset="0"/>
                <a:ea typeface="Century Gothic" charset="0"/>
                <a:cs typeface="Century Gothic" charset="0"/>
              </a:rPr>
              <a:t>Improved </a:t>
            </a:r>
            <a:br>
              <a:rPr lang="en-US" sz="1500" dirty="0">
                <a:latin typeface="Century Gothic" charset="0"/>
                <a:ea typeface="Century Gothic" charset="0"/>
                <a:cs typeface="Century Gothic" charset="0"/>
              </a:rPr>
            </a:br>
            <a:r>
              <a:rPr lang="en-US" sz="1500" dirty="0">
                <a:latin typeface="Century Gothic" charset="0"/>
                <a:ea typeface="Century Gothic" charset="0"/>
                <a:cs typeface="Century Gothic" charset="0"/>
              </a:rPr>
              <a:t>second-half </a:t>
            </a:r>
            <a:r>
              <a:rPr lang="en-US" sz="1500" dirty="0">
                <a:solidFill>
                  <a:srgbClr val="FFFFFF"/>
                </a:solidFill>
                <a:latin typeface="Century Gothic" charset="0"/>
                <a:ea typeface="Century Gothic" charset="0"/>
                <a:cs typeface="Century Gothic" charset="0"/>
              </a:rPr>
              <a:t>motor skills</a:t>
            </a:r>
            <a:endParaRPr lang="en-US" sz="1500" b="1" dirty="0">
              <a:solidFill>
                <a:srgbClr val="FFFFFF"/>
              </a:solidFill>
              <a:latin typeface="Century Gothic" charset="0"/>
              <a:ea typeface="Century Gothic" charset="0"/>
              <a:cs typeface="Century Gothic" charset="0"/>
            </a:endParaRPr>
          </a:p>
        </p:txBody>
      </p:sp>
      <p:sp>
        <p:nvSpPr>
          <p:cNvPr id="29" name="Hexagon 28"/>
          <p:cNvSpPr/>
          <p:nvPr/>
        </p:nvSpPr>
        <p:spPr>
          <a:xfrm rot="5400000">
            <a:off x="7596523" y="3454548"/>
            <a:ext cx="667120" cy="57510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734086" y="4104952"/>
            <a:ext cx="2409914" cy="784830"/>
          </a:xfrm>
          <a:prstGeom prst="rect">
            <a:avLst/>
          </a:prstGeom>
        </p:spPr>
        <p:txBody>
          <a:bodyPr wrap="square">
            <a:spAutoFit/>
          </a:bodyPr>
          <a:lstStyle/>
          <a:p>
            <a:pPr algn="ctr"/>
            <a:r>
              <a:rPr lang="en-US" sz="1500" dirty="0">
                <a:latin typeface="Century Gothic" charset="0"/>
                <a:ea typeface="Century Gothic" charset="0"/>
                <a:cs typeface="Century Gothic" charset="0"/>
              </a:rPr>
              <a:t>Decreased </a:t>
            </a:r>
            <a:br>
              <a:rPr lang="en-US" sz="1500" dirty="0">
                <a:latin typeface="Century Gothic" charset="0"/>
                <a:ea typeface="Century Gothic" charset="0"/>
                <a:cs typeface="Century Gothic" charset="0"/>
              </a:rPr>
            </a:br>
            <a:r>
              <a:rPr lang="en-US" sz="1500" dirty="0">
                <a:latin typeface="Century Gothic" charset="0"/>
                <a:ea typeface="Century Gothic" charset="0"/>
                <a:cs typeface="Century Gothic" charset="0"/>
              </a:rPr>
              <a:t>second-half </a:t>
            </a:r>
            <a:r>
              <a:rPr lang="en-US" sz="1500" dirty="0">
                <a:solidFill>
                  <a:srgbClr val="FFFFFF"/>
                </a:solidFill>
                <a:latin typeface="Century Gothic" charset="0"/>
                <a:ea typeface="Century Gothic" charset="0"/>
                <a:cs typeface="Century Gothic" charset="0"/>
              </a:rPr>
              <a:t>fatigue</a:t>
            </a:r>
            <a:r>
              <a:rPr lang="en-US" sz="1500" dirty="0">
                <a:latin typeface="Century Gothic" charset="0"/>
                <a:ea typeface="Century Gothic" charset="0"/>
                <a:cs typeface="Century Gothic" charset="0"/>
              </a:rPr>
              <a:t> (POMS)</a:t>
            </a:r>
            <a:endParaRPr lang="en-US" sz="1500" b="1" dirty="0">
              <a:solidFill>
                <a:schemeClr val="bg1"/>
              </a:solidFill>
              <a:latin typeface="Century Gothic" charset="0"/>
              <a:ea typeface="Century Gothic" charset="0"/>
              <a:cs typeface="Century Gothic" charset="0"/>
            </a:endParaRPr>
          </a:p>
        </p:txBody>
      </p:sp>
      <p:sp>
        <p:nvSpPr>
          <p:cNvPr id="32" name="Freeform 15"/>
          <p:cNvSpPr>
            <a:spLocks noEditPoints="1"/>
          </p:cNvSpPr>
          <p:nvPr/>
        </p:nvSpPr>
        <p:spPr bwMode="auto">
          <a:xfrm>
            <a:off x="5360292" y="3543956"/>
            <a:ext cx="354953" cy="396284"/>
          </a:xfrm>
          <a:custGeom>
            <a:avLst/>
            <a:gdLst>
              <a:gd name="T0" fmla="*/ 109 w 438"/>
              <a:gd name="T1" fmla="*/ 285 h 489"/>
              <a:gd name="T2" fmla="*/ 109 w 438"/>
              <a:gd name="T3" fmla="*/ 470 h 489"/>
              <a:gd name="T4" fmla="*/ 111 w 438"/>
              <a:gd name="T5" fmla="*/ 477 h 489"/>
              <a:gd name="T6" fmla="*/ 115 w 438"/>
              <a:gd name="T7" fmla="*/ 483 h 489"/>
              <a:gd name="T8" fmla="*/ 120 w 438"/>
              <a:gd name="T9" fmla="*/ 488 h 489"/>
              <a:gd name="T10" fmla="*/ 128 w 438"/>
              <a:gd name="T11" fmla="*/ 489 h 489"/>
              <a:gd name="T12" fmla="*/ 311 w 438"/>
              <a:gd name="T13" fmla="*/ 489 h 489"/>
              <a:gd name="T14" fmla="*/ 317 w 438"/>
              <a:gd name="T15" fmla="*/ 488 h 489"/>
              <a:gd name="T16" fmla="*/ 323 w 438"/>
              <a:gd name="T17" fmla="*/ 483 h 489"/>
              <a:gd name="T18" fmla="*/ 328 w 438"/>
              <a:gd name="T19" fmla="*/ 477 h 489"/>
              <a:gd name="T20" fmla="*/ 329 w 438"/>
              <a:gd name="T21" fmla="*/ 470 h 489"/>
              <a:gd name="T22" fmla="*/ 420 w 438"/>
              <a:gd name="T23" fmla="*/ 285 h 489"/>
              <a:gd name="T24" fmla="*/ 425 w 438"/>
              <a:gd name="T25" fmla="*/ 284 h 489"/>
              <a:gd name="T26" fmla="*/ 433 w 438"/>
              <a:gd name="T27" fmla="*/ 278 h 489"/>
              <a:gd name="T28" fmla="*/ 436 w 438"/>
              <a:gd name="T29" fmla="*/ 274 h 489"/>
              <a:gd name="T30" fmla="*/ 438 w 438"/>
              <a:gd name="T31" fmla="*/ 264 h 489"/>
              <a:gd name="T32" fmla="*/ 434 w 438"/>
              <a:gd name="T33" fmla="*/ 255 h 489"/>
              <a:gd name="T34" fmla="*/ 233 w 438"/>
              <a:gd name="T35" fmla="*/ 6 h 489"/>
              <a:gd name="T36" fmla="*/ 227 w 438"/>
              <a:gd name="T37" fmla="*/ 2 h 489"/>
              <a:gd name="T38" fmla="*/ 219 w 438"/>
              <a:gd name="T39" fmla="*/ 0 h 489"/>
              <a:gd name="T40" fmla="*/ 212 w 438"/>
              <a:gd name="T41" fmla="*/ 2 h 489"/>
              <a:gd name="T42" fmla="*/ 206 w 438"/>
              <a:gd name="T43" fmla="*/ 6 h 489"/>
              <a:gd name="T44" fmla="*/ 5 w 438"/>
              <a:gd name="T45" fmla="*/ 255 h 489"/>
              <a:gd name="T46" fmla="*/ 0 w 438"/>
              <a:gd name="T47" fmla="*/ 264 h 489"/>
              <a:gd name="T48" fmla="*/ 3 w 438"/>
              <a:gd name="T49" fmla="*/ 274 h 489"/>
              <a:gd name="T50" fmla="*/ 5 w 438"/>
              <a:gd name="T51" fmla="*/ 278 h 489"/>
              <a:gd name="T52" fmla="*/ 14 w 438"/>
              <a:gd name="T53" fmla="*/ 284 h 489"/>
              <a:gd name="T54" fmla="*/ 19 w 438"/>
              <a:gd name="T55" fmla="*/ 285 h 489"/>
              <a:gd name="T56" fmla="*/ 382 w 438"/>
              <a:gd name="T57" fmla="*/ 248 h 489"/>
              <a:gd name="T58" fmla="*/ 311 w 438"/>
              <a:gd name="T59" fmla="*/ 248 h 489"/>
              <a:gd name="T60" fmla="*/ 304 w 438"/>
              <a:gd name="T61" fmla="*/ 250 h 489"/>
              <a:gd name="T62" fmla="*/ 298 w 438"/>
              <a:gd name="T63" fmla="*/ 253 h 489"/>
              <a:gd name="T64" fmla="*/ 294 w 438"/>
              <a:gd name="T65" fmla="*/ 259 h 489"/>
              <a:gd name="T66" fmla="*/ 293 w 438"/>
              <a:gd name="T67" fmla="*/ 266 h 489"/>
              <a:gd name="T68" fmla="*/ 146 w 438"/>
              <a:gd name="T69" fmla="*/ 452 h 489"/>
              <a:gd name="T70" fmla="*/ 146 w 438"/>
              <a:gd name="T71" fmla="*/ 266 h 489"/>
              <a:gd name="T72" fmla="*/ 144 w 438"/>
              <a:gd name="T73" fmla="*/ 259 h 489"/>
              <a:gd name="T74" fmla="*/ 141 w 438"/>
              <a:gd name="T75" fmla="*/ 253 h 489"/>
              <a:gd name="T76" fmla="*/ 135 w 438"/>
              <a:gd name="T77" fmla="*/ 250 h 489"/>
              <a:gd name="T78" fmla="*/ 128 w 438"/>
              <a:gd name="T79" fmla="*/ 248 h 489"/>
              <a:gd name="T80" fmla="*/ 219 w 438"/>
              <a:gd name="T81" fmla="*/ 4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8" h="489">
                <a:moveTo>
                  <a:pt x="19" y="285"/>
                </a:moveTo>
                <a:lnTo>
                  <a:pt x="109" y="285"/>
                </a:lnTo>
                <a:lnTo>
                  <a:pt x="109" y="470"/>
                </a:lnTo>
                <a:lnTo>
                  <a:pt x="109" y="470"/>
                </a:lnTo>
                <a:lnTo>
                  <a:pt x="110" y="474"/>
                </a:lnTo>
                <a:lnTo>
                  <a:pt x="111" y="477"/>
                </a:lnTo>
                <a:lnTo>
                  <a:pt x="112" y="480"/>
                </a:lnTo>
                <a:lnTo>
                  <a:pt x="115" y="483"/>
                </a:lnTo>
                <a:lnTo>
                  <a:pt x="117" y="486"/>
                </a:lnTo>
                <a:lnTo>
                  <a:pt x="120" y="488"/>
                </a:lnTo>
                <a:lnTo>
                  <a:pt x="125" y="489"/>
                </a:lnTo>
                <a:lnTo>
                  <a:pt x="128" y="489"/>
                </a:lnTo>
                <a:lnTo>
                  <a:pt x="311" y="489"/>
                </a:lnTo>
                <a:lnTo>
                  <a:pt x="311" y="489"/>
                </a:lnTo>
                <a:lnTo>
                  <a:pt x="314" y="489"/>
                </a:lnTo>
                <a:lnTo>
                  <a:pt x="317" y="488"/>
                </a:lnTo>
                <a:lnTo>
                  <a:pt x="321" y="486"/>
                </a:lnTo>
                <a:lnTo>
                  <a:pt x="323" y="483"/>
                </a:lnTo>
                <a:lnTo>
                  <a:pt x="325" y="480"/>
                </a:lnTo>
                <a:lnTo>
                  <a:pt x="328" y="477"/>
                </a:lnTo>
                <a:lnTo>
                  <a:pt x="329" y="474"/>
                </a:lnTo>
                <a:lnTo>
                  <a:pt x="329" y="470"/>
                </a:lnTo>
                <a:lnTo>
                  <a:pt x="329" y="285"/>
                </a:lnTo>
                <a:lnTo>
                  <a:pt x="420" y="285"/>
                </a:lnTo>
                <a:lnTo>
                  <a:pt x="420" y="285"/>
                </a:lnTo>
                <a:lnTo>
                  <a:pt x="425" y="284"/>
                </a:lnTo>
                <a:lnTo>
                  <a:pt x="430" y="282"/>
                </a:lnTo>
                <a:lnTo>
                  <a:pt x="433" y="278"/>
                </a:lnTo>
                <a:lnTo>
                  <a:pt x="436" y="274"/>
                </a:lnTo>
                <a:lnTo>
                  <a:pt x="436" y="274"/>
                </a:lnTo>
                <a:lnTo>
                  <a:pt x="438" y="269"/>
                </a:lnTo>
                <a:lnTo>
                  <a:pt x="438" y="264"/>
                </a:lnTo>
                <a:lnTo>
                  <a:pt x="437" y="259"/>
                </a:lnTo>
                <a:lnTo>
                  <a:pt x="434" y="255"/>
                </a:lnTo>
                <a:lnTo>
                  <a:pt x="233" y="6"/>
                </a:lnTo>
                <a:lnTo>
                  <a:pt x="233" y="6"/>
                </a:lnTo>
                <a:lnTo>
                  <a:pt x="230" y="4"/>
                </a:lnTo>
                <a:lnTo>
                  <a:pt x="227" y="2"/>
                </a:lnTo>
                <a:lnTo>
                  <a:pt x="223" y="0"/>
                </a:lnTo>
                <a:lnTo>
                  <a:pt x="219" y="0"/>
                </a:lnTo>
                <a:lnTo>
                  <a:pt x="216" y="0"/>
                </a:lnTo>
                <a:lnTo>
                  <a:pt x="212" y="2"/>
                </a:lnTo>
                <a:lnTo>
                  <a:pt x="208" y="4"/>
                </a:lnTo>
                <a:lnTo>
                  <a:pt x="206" y="6"/>
                </a:lnTo>
                <a:lnTo>
                  <a:pt x="5" y="255"/>
                </a:lnTo>
                <a:lnTo>
                  <a:pt x="5" y="255"/>
                </a:lnTo>
                <a:lnTo>
                  <a:pt x="1" y="259"/>
                </a:lnTo>
                <a:lnTo>
                  <a:pt x="0" y="264"/>
                </a:lnTo>
                <a:lnTo>
                  <a:pt x="0" y="269"/>
                </a:lnTo>
                <a:lnTo>
                  <a:pt x="3" y="274"/>
                </a:lnTo>
                <a:lnTo>
                  <a:pt x="3" y="274"/>
                </a:lnTo>
                <a:lnTo>
                  <a:pt x="5" y="278"/>
                </a:lnTo>
                <a:lnTo>
                  <a:pt x="9" y="282"/>
                </a:lnTo>
                <a:lnTo>
                  <a:pt x="14" y="284"/>
                </a:lnTo>
                <a:lnTo>
                  <a:pt x="19" y="285"/>
                </a:lnTo>
                <a:lnTo>
                  <a:pt x="19" y="285"/>
                </a:lnTo>
                <a:close/>
                <a:moveTo>
                  <a:pt x="219" y="47"/>
                </a:moveTo>
                <a:lnTo>
                  <a:pt x="382" y="248"/>
                </a:lnTo>
                <a:lnTo>
                  <a:pt x="311" y="248"/>
                </a:lnTo>
                <a:lnTo>
                  <a:pt x="311" y="248"/>
                </a:lnTo>
                <a:lnTo>
                  <a:pt x="307" y="249"/>
                </a:lnTo>
                <a:lnTo>
                  <a:pt x="304" y="250"/>
                </a:lnTo>
                <a:lnTo>
                  <a:pt x="301" y="251"/>
                </a:lnTo>
                <a:lnTo>
                  <a:pt x="298" y="253"/>
                </a:lnTo>
                <a:lnTo>
                  <a:pt x="296" y="256"/>
                </a:lnTo>
                <a:lnTo>
                  <a:pt x="294" y="259"/>
                </a:lnTo>
                <a:lnTo>
                  <a:pt x="293" y="262"/>
                </a:lnTo>
                <a:lnTo>
                  <a:pt x="293" y="266"/>
                </a:lnTo>
                <a:lnTo>
                  <a:pt x="293" y="452"/>
                </a:lnTo>
                <a:lnTo>
                  <a:pt x="146" y="452"/>
                </a:lnTo>
                <a:lnTo>
                  <a:pt x="146" y="266"/>
                </a:lnTo>
                <a:lnTo>
                  <a:pt x="146" y="266"/>
                </a:lnTo>
                <a:lnTo>
                  <a:pt x="146" y="262"/>
                </a:lnTo>
                <a:lnTo>
                  <a:pt x="144" y="259"/>
                </a:lnTo>
                <a:lnTo>
                  <a:pt x="143" y="256"/>
                </a:lnTo>
                <a:lnTo>
                  <a:pt x="141" y="253"/>
                </a:lnTo>
                <a:lnTo>
                  <a:pt x="138" y="251"/>
                </a:lnTo>
                <a:lnTo>
                  <a:pt x="135" y="250"/>
                </a:lnTo>
                <a:lnTo>
                  <a:pt x="132" y="249"/>
                </a:lnTo>
                <a:lnTo>
                  <a:pt x="128" y="248"/>
                </a:lnTo>
                <a:lnTo>
                  <a:pt x="57" y="248"/>
                </a:lnTo>
                <a:lnTo>
                  <a:pt x="219" y="47"/>
                </a:lnTo>
                <a:close/>
              </a:path>
            </a:pathLst>
          </a:custGeom>
          <a:solidFill>
            <a:srgbClr val="2D4E1E"/>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5"/>
          <p:cNvSpPr>
            <a:spLocks noEditPoints="1"/>
          </p:cNvSpPr>
          <p:nvPr/>
        </p:nvSpPr>
        <p:spPr bwMode="auto">
          <a:xfrm rot="10800000">
            <a:off x="7756874" y="3580532"/>
            <a:ext cx="354953" cy="396284"/>
          </a:xfrm>
          <a:custGeom>
            <a:avLst/>
            <a:gdLst>
              <a:gd name="T0" fmla="*/ 109 w 438"/>
              <a:gd name="T1" fmla="*/ 285 h 489"/>
              <a:gd name="T2" fmla="*/ 109 w 438"/>
              <a:gd name="T3" fmla="*/ 470 h 489"/>
              <a:gd name="T4" fmla="*/ 111 w 438"/>
              <a:gd name="T5" fmla="*/ 477 h 489"/>
              <a:gd name="T6" fmla="*/ 115 w 438"/>
              <a:gd name="T7" fmla="*/ 483 h 489"/>
              <a:gd name="T8" fmla="*/ 120 w 438"/>
              <a:gd name="T9" fmla="*/ 488 h 489"/>
              <a:gd name="T10" fmla="*/ 128 w 438"/>
              <a:gd name="T11" fmla="*/ 489 h 489"/>
              <a:gd name="T12" fmla="*/ 311 w 438"/>
              <a:gd name="T13" fmla="*/ 489 h 489"/>
              <a:gd name="T14" fmla="*/ 317 w 438"/>
              <a:gd name="T15" fmla="*/ 488 h 489"/>
              <a:gd name="T16" fmla="*/ 323 w 438"/>
              <a:gd name="T17" fmla="*/ 483 h 489"/>
              <a:gd name="T18" fmla="*/ 328 w 438"/>
              <a:gd name="T19" fmla="*/ 477 h 489"/>
              <a:gd name="T20" fmla="*/ 329 w 438"/>
              <a:gd name="T21" fmla="*/ 470 h 489"/>
              <a:gd name="T22" fmla="*/ 420 w 438"/>
              <a:gd name="T23" fmla="*/ 285 h 489"/>
              <a:gd name="T24" fmla="*/ 425 w 438"/>
              <a:gd name="T25" fmla="*/ 284 h 489"/>
              <a:gd name="T26" fmla="*/ 433 w 438"/>
              <a:gd name="T27" fmla="*/ 278 h 489"/>
              <a:gd name="T28" fmla="*/ 436 w 438"/>
              <a:gd name="T29" fmla="*/ 274 h 489"/>
              <a:gd name="T30" fmla="*/ 438 w 438"/>
              <a:gd name="T31" fmla="*/ 264 h 489"/>
              <a:gd name="T32" fmla="*/ 434 w 438"/>
              <a:gd name="T33" fmla="*/ 255 h 489"/>
              <a:gd name="T34" fmla="*/ 233 w 438"/>
              <a:gd name="T35" fmla="*/ 6 h 489"/>
              <a:gd name="T36" fmla="*/ 227 w 438"/>
              <a:gd name="T37" fmla="*/ 2 h 489"/>
              <a:gd name="T38" fmla="*/ 219 w 438"/>
              <a:gd name="T39" fmla="*/ 0 h 489"/>
              <a:gd name="T40" fmla="*/ 212 w 438"/>
              <a:gd name="T41" fmla="*/ 2 h 489"/>
              <a:gd name="T42" fmla="*/ 206 w 438"/>
              <a:gd name="T43" fmla="*/ 6 h 489"/>
              <a:gd name="T44" fmla="*/ 5 w 438"/>
              <a:gd name="T45" fmla="*/ 255 h 489"/>
              <a:gd name="T46" fmla="*/ 0 w 438"/>
              <a:gd name="T47" fmla="*/ 264 h 489"/>
              <a:gd name="T48" fmla="*/ 3 w 438"/>
              <a:gd name="T49" fmla="*/ 274 h 489"/>
              <a:gd name="T50" fmla="*/ 5 w 438"/>
              <a:gd name="T51" fmla="*/ 278 h 489"/>
              <a:gd name="T52" fmla="*/ 14 w 438"/>
              <a:gd name="T53" fmla="*/ 284 h 489"/>
              <a:gd name="T54" fmla="*/ 19 w 438"/>
              <a:gd name="T55" fmla="*/ 285 h 489"/>
              <a:gd name="T56" fmla="*/ 382 w 438"/>
              <a:gd name="T57" fmla="*/ 248 h 489"/>
              <a:gd name="T58" fmla="*/ 311 w 438"/>
              <a:gd name="T59" fmla="*/ 248 h 489"/>
              <a:gd name="T60" fmla="*/ 304 w 438"/>
              <a:gd name="T61" fmla="*/ 250 h 489"/>
              <a:gd name="T62" fmla="*/ 298 w 438"/>
              <a:gd name="T63" fmla="*/ 253 h 489"/>
              <a:gd name="T64" fmla="*/ 294 w 438"/>
              <a:gd name="T65" fmla="*/ 259 h 489"/>
              <a:gd name="T66" fmla="*/ 293 w 438"/>
              <a:gd name="T67" fmla="*/ 266 h 489"/>
              <a:gd name="T68" fmla="*/ 146 w 438"/>
              <a:gd name="T69" fmla="*/ 452 h 489"/>
              <a:gd name="T70" fmla="*/ 146 w 438"/>
              <a:gd name="T71" fmla="*/ 266 h 489"/>
              <a:gd name="T72" fmla="*/ 144 w 438"/>
              <a:gd name="T73" fmla="*/ 259 h 489"/>
              <a:gd name="T74" fmla="*/ 141 w 438"/>
              <a:gd name="T75" fmla="*/ 253 h 489"/>
              <a:gd name="T76" fmla="*/ 135 w 438"/>
              <a:gd name="T77" fmla="*/ 250 h 489"/>
              <a:gd name="T78" fmla="*/ 128 w 438"/>
              <a:gd name="T79" fmla="*/ 248 h 489"/>
              <a:gd name="T80" fmla="*/ 219 w 438"/>
              <a:gd name="T81" fmla="*/ 4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8" h="489">
                <a:moveTo>
                  <a:pt x="19" y="285"/>
                </a:moveTo>
                <a:lnTo>
                  <a:pt x="109" y="285"/>
                </a:lnTo>
                <a:lnTo>
                  <a:pt x="109" y="470"/>
                </a:lnTo>
                <a:lnTo>
                  <a:pt x="109" y="470"/>
                </a:lnTo>
                <a:lnTo>
                  <a:pt x="110" y="474"/>
                </a:lnTo>
                <a:lnTo>
                  <a:pt x="111" y="477"/>
                </a:lnTo>
                <a:lnTo>
                  <a:pt x="112" y="480"/>
                </a:lnTo>
                <a:lnTo>
                  <a:pt x="115" y="483"/>
                </a:lnTo>
                <a:lnTo>
                  <a:pt x="117" y="486"/>
                </a:lnTo>
                <a:lnTo>
                  <a:pt x="120" y="488"/>
                </a:lnTo>
                <a:lnTo>
                  <a:pt x="125" y="489"/>
                </a:lnTo>
                <a:lnTo>
                  <a:pt x="128" y="489"/>
                </a:lnTo>
                <a:lnTo>
                  <a:pt x="311" y="489"/>
                </a:lnTo>
                <a:lnTo>
                  <a:pt x="311" y="489"/>
                </a:lnTo>
                <a:lnTo>
                  <a:pt x="314" y="489"/>
                </a:lnTo>
                <a:lnTo>
                  <a:pt x="317" y="488"/>
                </a:lnTo>
                <a:lnTo>
                  <a:pt x="321" y="486"/>
                </a:lnTo>
                <a:lnTo>
                  <a:pt x="323" y="483"/>
                </a:lnTo>
                <a:lnTo>
                  <a:pt x="325" y="480"/>
                </a:lnTo>
                <a:lnTo>
                  <a:pt x="328" y="477"/>
                </a:lnTo>
                <a:lnTo>
                  <a:pt x="329" y="474"/>
                </a:lnTo>
                <a:lnTo>
                  <a:pt x="329" y="470"/>
                </a:lnTo>
                <a:lnTo>
                  <a:pt x="329" y="285"/>
                </a:lnTo>
                <a:lnTo>
                  <a:pt x="420" y="285"/>
                </a:lnTo>
                <a:lnTo>
                  <a:pt x="420" y="285"/>
                </a:lnTo>
                <a:lnTo>
                  <a:pt x="425" y="284"/>
                </a:lnTo>
                <a:lnTo>
                  <a:pt x="430" y="282"/>
                </a:lnTo>
                <a:lnTo>
                  <a:pt x="433" y="278"/>
                </a:lnTo>
                <a:lnTo>
                  <a:pt x="436" y="274"/>
                </a:lnTo>
                <a:lnTo>
                  <a:pt x="436" y="274"/>
                </a:lnTo>
                <a:lnTo>
                  <a:pt x="438" y="269"/>
                </a:lnTo>
                <a:lnTo>
                  <a:pt x="438" y="264"/>
                </a:lnTo>
                <a:lnTo>
                  <a:pt x="437" y="259"/>
                </a:lnTo>
                <a:lnTo>
                  <a:pt x="434" y="255"/>
                </a:lnTo>
                <a:lnTo>
                  <a:pt x="233" y="6"/>
                </a:lnTo>
                <a:lnTo>
                  <a:pt x="233" y="6"/>
                </a:lnTo>
                <a:lnTo>
                  <a:pt x="230" y="4"/>
                </a:lnTo>
                <a:lnTo>
                  <a:pt x="227" y="2"/>
                </a:lnTo>
                <a:lnTo>
                  <a:pt x="223" y="0"/>
                </a:lnTo>
                <a:lnTo>
                  <a:pt x="219" y="0"/>
                </a:lnTo>
                <a:lnTo>
                  <a:pt x="216" y="0"/>
                </a:lnTo>
                <a:lnTo>
                  <a:pt x="212" y="2"/>
                </a:lnTo>
                <a:lnTo>
                  <a:pt x="208" y="4"/>
                </a:lnTo>
                <a:lnTo>
                  <a:pt x="206" y="6"/>
                </a:lnTo>
                <a:lnTo>
                  <a:pt x="5" y="255"/>
                </a:lnTo>
                <a:lnTo>
                  <a:pt x="5" y="255"/>
                </a:lnTo>
                <a:lnTo>
                  <a:pt x="1" y="259"/>
                </a:lnTo>
                <a:lnTo>
                  <a:pt x="0" y="264"/>
                </a:lnTo>
                <a:lnTo>
                  <a:pt x="0" y="269"/>
                </a:lnTo>
                <a:lnTo>
                  <a:pt x="3" y="274"/>
                </a:lnTo>
                <a:lnTo>
                  <a:pt x="3" y="274"/>
                </a:lnTo>
                <a:lnTo>
                  <a:pt x="5" y="278"/>
                </a:lnTo>
                <a:lnTo>
                  <a:pt x="9" y="282"/>
                </a:lnTo>
                <a:lnTo>
                  <a:pt x="14" y="284"/>
                </a:lnTo>
                <a:lnTo>
                  <a:pt x="19" y="285"/>
                </a:lnTo>
                <a:lnTo>
                  <a:pt x="19" y="285"/>
                </a:lnTo>
                <a:close/>
                <a:moveTo>
                  <a:pt x="219" y="47"/>
                </a:moveTo>
                <a:lnTo>
                  <a:pt x="382" y="248"/>
                </a:lnTo>
                <a:lnTo>
                  <a:pt x="311" y="248"/>
                </a:lnTo>
                <a:lnTo>
                  <a:pt x="311" y="248"/>
                </a:lnTo>
                <a:lnTo>
                  <a:pt x="307" y="249"/>
                </a:lnTo>
                <a:lnTo>
                  <a:pt x="304" y="250"/>
                </a:lnTo>
                <a:lnTo>
                  <a:pt x="301" y="251"/>
                </a:lnTo>
                <a:lnTo>
                  <a:pt x="298" y="253"/>
                </a:lnTo>
                <a:lnTo>
                  <a:pt x="296" y="256"/>
                </a:lnTo>
                <a:lnTo>
                  <a:pt x="294" y="259"/>
                </a:lnTo>
                <a:lnTo>
                  <a:pt x="293" y="262"/>
                </a:lnTo>
                <a:lnTo>
                  <a:pt x="293" y="266"/>
                </a:lnTo>
                <a:lnTo>
                  <a:pt x="293" y="452"/>
                </a:lnTo>
                <a:lnTo>
                  <a:pt x="146" y="452"/>
                </a:lnTo>
                <a:lnTo>
                  <a:pt x="146" y="266"/>
                </a:lnTo>
                <a:lnTo>
                  <a:pt x="146" y="266"/>
                </a:lnTo>
                <a:lnTo>
                  <a:pt x="146" y="262"/>
                </a:lnTo>
                <a:lnTo>
                  <a:pt x="144" y="259"/>
                </a:lnTo>
                <a:lnTo>
                  <a:pt x="143" y="256"/>
                </a:lnTo>
                <a:lnTo>
                  <a:pt x="141" y="253"/>
                </a:lnTo>
                <a:lnTo>
                  <a:pt x="138" y="251"/>
                </a:lnTo>
                <a:lnTo>
                  <a:pt x="135" y="250"/>
                </a:lnTo>
                <a:lnTo>
                  <a:pt x="132" y="249"/>
                </a:lnTo>
                <a:lnTo>
                  <a:pt x="128" y="248"/>
                </a:lnTo>
                <a:lnTo>
                  <a:pt x="57" y="248"/>
                </a:lnTo>
                <a:lnTo>
                  <a:pt x="219" y="47"/>
                </a:lnTo>
                <a:close/>
              </a:path>
            </a:pathLst>
          </a:custGeom>
          <a:solidFill>
            <a:srgbClr val="2D4E1E"/>
          </a:solidFill>
          <a:ln>
            <a:noFill/>
          </a:ln>
        </p:spPr>
        <p:txBody>
          <a:bodyPr vert="horz" wrap="square" lIns="91440" tIns="45720" rIns="91440" bIns="45720" numCol="1" anchor="t" anchorCtr="0" compatLnSpc="1">
            <a:prstTxWarp prst="textNoShape">
              <a:avLst/>
            </a:prstTxWarp>
          </a:bodyPr>
          <a:lstStyle/>
          <a:p>
            <a:endParaRPr lang="en-US"/>
          </a:p>
        </p:txBody>
      </p:sp>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3567" y="353027"/>
            <a:ext cx="467473" cy="664829"/>
          </a:xfrm>
          <a:prstGeom prst="rect">
            <a:avLst/>
          </a:prstGeom>
        </p:spPr>
      </p:pic>
      <p:cxnSp>
        <p:nvCxnSpPr>
          <p:cNvPr id="38" name="Straight Connector 37"/>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050350" y="55491"/>
            <a:ext cx="3037458" cy="1323439"/>
          </a:xfrm>
          <a:prstGeom prst="rect">
            <a:avLst/>
          </a:prstGeom>
        </p:spPr>
        <p:txBody>
          <a:bodyPr wrap="square">
            <a:spAutoFit/>
          </a:bodyPr>
          <a:lstStyle/>
          <a:p>
            <a:r>
              <a:rPr lang="en-US" sz="2000" dirty="0">
                <a:solidFill>
                  <a:schemeClr val="bg1"/>
                </a:solidFill>
                <a:latin typeface="Century Gothic" charset="0"/>
                <a:ea typeface="Century Gothic" charset="0"/>
                <a:cs typeface="Century Gothic" charset="0"/>
              </a:rPr>
              <a:t>Compared to water, carb intake during a basketball protocol resulted in…</a:t>
            </a:r>
            <a:endParaRPr lang="en-US" sz="2000" b="1" dirty="0">
              <a:solidFill>
                <a:schemeClr val="bg1"/>
              </a:solidFill>
              <a:latin typeface="Century Gothic" charset="0"/>
              <a:ea typeface="Century Gothic" charset="0"/>
              <a:cs typeface="Century Gothic" charset="0"/>
            </a:endParaRPr>
          </a:p>
        </p:txBody>
      </p:sp>
      <p:sp>
        <p:nvSpPr>
          <p:cNvPr id="31" name="Text Box 7"/>
          <p:cNvSpPr txBox="1">
            <a:spLocks noChangeArrowheads="1"/>
          </p:cNvSpPr>
          <p:nvPr/>
        </p:nvSpPr>
        <p:spPr bwMode="auto">
          <a:xfrm>
            <a:off x="3597453" y="4953715"/>
            <a:ext cx="5546547" cy="165420"/>
          </a:xfrm>
          <a:prstGeom prst="rect">
            <a:avLst/>
          </a:prstGeom>
          <a:noFill/>
          <a:ln w="9525" algn="ctr">
            <a:noFill/>
            <a:miter lim="800000"/>
            <a:headEnd/>
            <a:tailEnd/>
          </a:ln>
        </p:spPr>
        <p:txBody>
          <a:bodyPr wrap="square" lIns="91430" tIns="45715" rIns="91430" bIns="45715">
            <a:spAutoFit/>
          </a:bodyPr>
          <a:lstStyle/>
          <a:p>
            <a:pPr algn="r">
              <a:lnSpc>
                <a:spcPct val="75000"/>
              </a:lnSpc>
              <a:spcBef>
                <a:spcPct val="50000"/>
              </a:spcBef>
              <a:defRPr/>
            </a:pPr>
            <a:r>
              <a:rPr lang="en-GB" sz="600" dirty="0">
                <a:solidFill>
                  <a:schemeClr val="bg1"/>
                </a:solidFill>
                <a:latin typeface="Century Gothic"/>
                <a:cs typeface="Century Gothic"/>
                <a:sym typeface="Gill Sans" charset="0"/>
              </a:rPr>
              <a:t>Welsh et al. 2002, </a:t>
            </a:r>
            <a:r>
              <a:rPr lang="en-US" sz="600" dirty="0">
                <a:solidFill>
                  <a:schemeClr val="bg1"/>
                </a:solidFill>
                <a:latin typeface="Century Gothic"/>
                <a:cs typeface="Century Gothic"/>
                <a:sym typeface="Gill Sans" charset="0"/>
              </a:rPr>
              <a:t>MSSE, 34:723-731.</a:t>
            </a:r>
            <a:endParaRPr lang="en-GB" sz="600" dirty="0">
              <a:solidFill>
                <a:schemeClr val="bg1"/>
              </a:solidFill>
              <a:latin typeface="Century Gothic"/>
              <a:cs typeface="Century Gothic"/>
              <a:sym typeface="Gill Sans" charset="0"/>
            </a:endParaRPr>
          </a:p>
        </p:txBody>
      </p:sp>
    </p:spTree>
    <p:extLst>
      <p:ext uri="{BB962C8B-B14F-4D97-AF65-F5344CB8AC3E}">
        <p14:creationId xmlns:p14="http://schemas.microsoft.com/office/powerpoint/2010/main" val="511054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3" cstate="print">
            <a:alphaModFix amt="26000"/>
            <a:extLst>
              <a:ext uri="{28A0092B-C50C-407E-A947-70E740481C1C}">
                <a14:useLocalDpi xmlns:a14="http://schemas.microsoft.com/office/drawing/2010/main"/>
              </a:ext>
            </a:extLst>
          </a:blip>
          <a:srcRect t="-24395"/>
          <a:stretch/>
        </p:blipFill>
        <p:spPr>
          <a:xfrm>
            <a:off x="-10772" y="7875"/>
            <a:ext cx="9152546" cy="5143500"/>
          </a:xfrm>
          <a:prstGeom prst="rect">
            <a:avLst/>
          </a:prstGeom>
          <a:effectLst/>
        </p:spPr>
      </p:pic>
      <p:sp>
        <p:nvSpPr>
          <p:cNvPr id="54" name="Rectangle 53"/>
          <p:cNvSpPr/>
          <p:nvPr/>
        </p:nvSpPr>
        <p:spPr>
          <a:xfrm>
            <a:off x="0" y="4296"/>
            <a:ext cx="9158270" cy="1015389"/>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325969" y="1414461"/>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Hexagon 34"/>
          <p:cNvSpPr/>
          <p:nvPr/>
        </p:nvSpPr>
        <p:spPr>
          <a:xfrm rot="5400000">
            <a:off x="2516013" y="1414461"/>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Hexagon 38"/>
          <p:cNvSpPr/>
          <p:nvPr/>
        </p:nvSpPr>
        <p:spPr>
          <a:xfrm rot="5400000">
            <a:off x="4631627" y="1414461"/>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Hexagon 42"/>
          <p:cNvSpPr/>
          <p:nvPr/>
        </p:nvSpPr>
        <p:spPr>
          <a:xfrm rot="5400000">
            <a:off x="6747241" y="1414461"/>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p:cNvGrpSpPr/>
          <p:nvPr/>
        </p:nvGrpSpPr>
        <p:grpSpPr>
          <a:xfrm>
            <a:off x="664634" y="2064879"/>
            <a:ext cx="6431906" cy="626663"/>
            <a:chOff x="1047420" y="2047733"/>
            <a:chExt cx="6431906" cy="1245821"/>
          </a:xfrm>
        </p:grpSpPr>
        <p:cxnSp>
          <p:nvCxnSpPr>
            <p:cNvPr id="11" name="Straight Connector 10"/>
            <p:cNvCxnSpPr/>
            <p:nvPr/>
          </p:nvCxnSpPr>
          <p:spPr>
            <a:xfrm>
              <a:off x="1047420" y="2047733"/>
              <a:ext cx="0" cy="1245821"/>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48098"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63712"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79326"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7135" y="101968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14270" y="168748"/>
            <a:ext cx="9147502" cy="677108"/>
          </a:xfrm>
          <a:prstGeom prst="rect">
            <a:avLst/>
          </a:prstGeom>
        </p:spPr>
        <p:txBody>
          <a:bodyPr wrap="square">
            <a:spAutoFit/>
          </a:bodyPr>
          <a:lstStyle/>
          <a:p>
            <a:pPr algn="ctr"/>
            <a:r>
              <a:rPr lang="en-US" sz="3800" b="1" dirty="0">
                <a:solidFill>
                  <a:schemeClr val="bg1"/>
                </a:solidFill>
                <a:latin typeface="Century Gothic" charset="0"/>
                <a:ea typeface="Century Gothic" charset="0"/>
                <a:cs typeface="Century Gothic" charset="0"/>
              </a:rPr>
              <a:t>CARBOHYDRATES AND TEAM SPORTS</a:t>
            </a:r>
          </a:p>
        </p:txBody>
      </p:sp>
      <p:sp>
        <p:nvSpPr>
          <p:cNvPr id="25" name="Oval 24"/>
          <p:cNvSpPr/>
          <p:nvPr/>
        </p:nvSpPr>
        <p:spPr>
          <a:xfrm>
            <a:off x="492209" y="2386363"/>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682253" y="2386363"/>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797867" y="2386363"/>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913481" y="2386363"/>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rotWithShape="1">
          <a:blip r:embed="rId4" cstate="screen">
            <a:extLst>
              <a:ext uri="{28A0092B-C50C-407E-A947-70E740481C1C}">
                <a14:useLocalDpi xmlns:a14="http://schemas.microsoft.com/office/drawing/2010/main"/>
              </a:ext>
            </a:extLst>
          </a:blip>
          <a:srcRect l="41908" t="1" r="43216" b="-6030"/>
          <a:stretch/>
        </p:blipFill>
        <p:spPr>
          <a:xfrm>
            <a:off x="439437" y="1540006"/>
            <a:ext cx="430914" cy="369576"/>
          </a:xfrm>
          <a:prstGeom prst="rect">
            <a:avLst/>
          </a:prstGeom>
        </p:spPr>
      </p:pic>
      <p:pic>
        <p:nvPicPr>
          <p:cNvPr id="64" name="Picture 63"/>
          <p:cNvPicPr>
            <a:picLocks noChangeAspect="1"/>
          </p:cNvPicPr>
          <p:nvPr/>
        </p:nvPicPr>
        <p:blipFill rotWithShape="1">
          <a:blip r:embed="rId4" cstate="screen">
            <a:extLst>
              <a:ext uri="{28A0092B-C50C-407E-A947-70E740481C1C}">
                <a14:useLocalDpi xmlns:a14="http://schemas.microsoft.com/office/drawing/2010/main"/>
              </a:ext>
            </a:extLst>
          </a:blip>
          <a:srcRect l="-2201" t="1" r="85104" b="-12207"/>
          <a:stretch/>
        </p:blipFill>
        <p:spPr>
          <a:xfrm>
            <a:off x="2627779" y="1553244"/>
            <a:ext cx="496331" cy="391975"/>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3232" y="1521964"/>
            <a:ext cx="405886" cy="405513"/>
          </a:xfrm>
          <a:prstGeom prst="rect">
            <a:avLst/>
          </a:prstGeom>
        </p:spPr>
      </p:pic>
      <p:pic>
        <p:nvPicPr>
          <p:cNvPr id="66" name="Picture 65"/>
          <p:cNvPicPr>
            <a:picLocks noChangeAspect="1"/>
          </p:cNvPicPr>
          <p:nvPr/>
        </p:nvPicPr>
        <p:blipFill rotWithShape="1">
          <a:blip r:embed="rId4" cstate="screen">
            <a:extLst>
              <a:ext uri="{28A0092B-C50C-407E-A947-70E740481C1C}">
                <a14:useLocalDpi xmlns:a14="http://schemas.microsoft.com/office/drawing/2010/main"/>
              </a:ext>
            </a:extLst>
          </a:blip>
          <a:srcRect l="19980" t="1" r="65144" b="-6030"/>
          <a:stretch/>
        </p:blipFill>
        <p:spPr>
          <a:xfrm>
            <a:off x="6858272" y="1537011"/>
            <a:ext cx="455270" cy="390466"/>
          </a:xfrm>
          <a:prstGeom prst="rect">
            <a:avLst/>
          </a:prstGeom>
        </p:spPr>
      </p:pic>
      <p:sp>
        <p:nvSpPr>
          <p:cNvPr id="67" name="Rectangle 66"/>
          <p:cNvSpPr/>
          <p:nvPr/>
        </p:nvSpPr>
        <p:spPr>
          <a:xfrm>
            <a:off x="990284" y="1462207"/>
            <a:ext cx="1361544" cy="477054"/>
          </a:xfrm>
          <a:prstGeom prst="rect">
            <a:avLst/>
          </a:prstGeom>
        </p:spPr>
        <p:txBody>
          <a:bodyPr wrap="square">
            <a:spAutoFit/>
          </a:bodyPr>
          <a:lstStyle/>
          <a:p>
            <a:r>
              <a:rPr lang="en-US" sz="1500" b="1" dirty="0">
                <a:solidFill>
                  <a:srgbClr val="2D4E1E"/>
                </a:solidFill>
                <a:latin typeface="Century Gothic" charset="0"/>
                <a:ea typeface="Century Gothic" charset="0"/>
                <a:cs typeface="Century Gothic" charset="0"/>
              </a:rPr>
              <a:t>Field Sports</a:t>
            </a:r>
          </a:p>
          <a:p>
            <a:r>
              <a:rPr lang="en-US" sz="1000" b="1" i="1" dirty="0">
                <a:solidFill>
                  <a:srgbClr val="2D4E1E"/>
                </a:solidFill>
                <a:latin typeface="Century Gothic" charset="0"/>
                <a:ea typeface="Century Gothic" charset="0"/>
                <a:cs typeface="Century Gothic" charset="0"/>
              </a:rPr>
              <a:t>STRENGTH + POWER</a:t>
            </a:r>
          </a:p>
        </p:txBody>
      </p:sp>
      <p:sp>
        <p:nvSpPr>
          <p:cNvPr id="75" name="Rectangle 74"/>
          <p:cNvSpPr/>
          <p:nvPr/>
        </p:nvSpPr>
        <p:spPr>
          <a:xfrm>
            <a:off x="5270011" y="1462207"/>
            <a:ext cx="1574959" cy="438582"/>
          </a:xfrm>
          <a:prstGeom prst="rect">
            <a:avLst/>
          </a:prstGeom>
        </p:spPr>
        <p:txBody>
          <a:bodyPr wrap="square">
            <a:spAutoFit/>
          </a:bodyPr>
          <a:lstStyle/>
          <a:p>
            <a:pPr>
              <a:lnSpc>
                <a:spcPct val="150000"/>
              </a:lnSpc>
            </a:pPr>
            <a:r>
              <a:rPr lang="en-US" sz="1500" b="1" dirty="0">
                <a:solidFill>
                  <a:srgbClr val="2D4E1E"/>
                </a:solidFill>
                <a:latin typeface="Century Gothic" charset="0"/>
                <a:ea typeface="Century Gothic" charset="0"/>
                <a:cs typeface="Century Gothic" charset="0"/>
              </a:rPr>
              <a:t>Batting Sports</a:t>
            </a:r>
            <a:endParaRPr lang="en-US" sz="1500" b="1" i="1" dirty="0">
              <a:solidFill>
                <a:srgbClr val="2D4E1E"/>
              </a:solidFill>
              <a:latin typeface="Century Gothic" charset="0"/>
              <a:ea typeface="Century Gothic" charset="0"/>
              <a:cs typeface="Century Gothic" charset="0"/>
            </a:endParaRPr>
          </a:p>
        </p:txBody>
      </p:sp>
      <p:sp>
        <p:nvSpPr>
          <p:cNvPr id="77" name="Rectangle 76"/>
          <p:cNvSpPr/>
          <p:nvPr/>
        </p:nvSpPr>
        <p:spPr>
          <a:xfrm>
            <a:off x="7392803" y="1462207"/>
            <a:ext cx="1574959" cy="438582"/>
          </a:xfrm>
          <a:prstGeom prst="rect">
            <a:avLst/>
          </a:prstGeom>
        </p:spPr>
        <p:txBody>
          <a:bodyPr wrap="square">
            <a:spAutoFit/>
          </a:bodyPr>
          <a:lstStyle/>
          <a:p>
            <a:pPr>
              <a:lnSpc>
                <a:spcPct val="150000"/>
              </a:lnSpc>
            </a:pPr>
            <a:r>
              <a:rPr lang="en-US" sz="1500" b="1" dirty="0">
                <a:solidFill>
                  <a:srgbClr val="2D4E1E"/>
                </a:solidFill>
                <a:latin typeface="Century Gothic" charset="0"/>
                <a:ea typeface="Century Gothic" charset="0"/>
                <a:cs typeface="Century Gothic" charset="0"/>
              </a:rPr>
              <a:t>Court Sports</a:t>
            </a:r>
            <a:endParaRPr lang="en-US" sz="1500" b="1" i="1" dirty="0">
              <a:solidFill>
                <a:srgbClr val="2D4E1E"/>
              </a:solidFill>
              <a:latin typeface="Century Gothic" charset="0"/>
              <a:ea typeface="Century Gothic" charset="0"/>
              <a:cs typeface="Century Gothic" charset="0"/>
            </a:endParaRPr>
          </a:p>
        </p:txBody>
      </p:sp>
      <p:sp>
        <p:nvSpPr>
          <p:cNvPr id="85" name="Rectangle 84"/>
          <p:cNvSpPr/>
          <p:nvPr/>
        </p:nvSpPr>
        <p:spPr>
          <a:xfrm>
            <a:off x="3187697" y="1462207"/>
            <a:ext cx="1361544" cy="477054"/>
          </a:xfrm>
          <a:prstGeom prst="rect">
            <a:avLst/>
          </a:prstGeom>
        </p:spPr>
        <p:txBody>
          <a:bodyPr wrap="square">
            <a:spAutoFit/>
          </a:bodyPr>
          <a:lstStyle/>
          <a:p>
            <a:r>
              <a:rPr lang="en-US" sz="1500" b="1" dirty="0">
                <a:solidFill>
                  <a:srgbClr val="2D4E1E"/>
                </a:solidFill>
                <a:latin typeface="Century Gothic" charset="0"/>
                <a:ea typeface="Century Gothic" charset="0"/>
                <a:cs typeface="Century Gothic" charset="0"/>
              </a:rPr>
              <a:t>Field Sports</a:t>
            </a:r>
          </a:p>
          <a:p>
            <a:r>
              <a:rPr lang="en-US" sz="1000" b="1" i="1" dirty="0">
                <a:solidFill>
                  <a:srgbClr val="2D4E1E"/>
                </a:solidFill>
                <a:latin typeface="Century Gothic" charset="0"/>
                <a:ea typeface="Century Gothic" charset="0"/>
                <a:cs typeface="Century Gothic" charset="0"/>
              </a:rPr>
              <a:t>ENDURANCE</a:t>
            </a:r>
          </a:p>
        </p:txBody>
      </p:sp>
      <p:sp>
        <p:nvSpPr>
          <p:cNvPr id="86" name="TextBox 85"/>
          <p:cNvSpPr txBox="1"/>
          <p:nvPr/>
        </p:nvSpPr>
        <p:spPr>
          <a:xfrm>
            <a:off x="876535" y="2288214"/>
            <a:ext cx="1475294" cy="592961"/>
          </a:xfrm>
          <a:prstGeom prst="rect">
            <a:avLst/>
          </a:prstGeom>
          <a:noFill/>
        </p:spPr>
        <p:txBody>
          <a:bodyPr wrap="square" lIns="130025" tIns="65013" rIns="130025" bIns="65013" rtlCol="0">
            <a:spAutoFit/>
          </a:bodyPr>
          <a:lstStyle/>
          <a:p>
            <a:r>
              <a:rPr lang="en-US" sz="1000" b="1" dirty="0">
                <a:solidFill>
                  <a:srgbClr val="747875"/>
                </a:solidFill>
                <a:latin typeface="Century Gothic" charset="0"/>
                <a:ea typeface="Century Gothic" charset="0"/>
                <a:cs typeface="Century Gothic" charset="0"/>
              </a:rPr>
              <a:t>Short distances covered, many short bursts</a:t>
            </a:r>
          </a:p>
        </p:txBody>
      </p:sp>
      <p:sp>
        <p:nvSpPr>
          <p:cNvPr id="87" name="TextBox 86"/>
          <p:cNvSpPr txBox="1"/>
          <p:nvPr/>
        </p:nvSpPr>
        <p:spPr>
          <a:xfrm>
            <a:off x="3055945" y="2365158"/>
            <a:ext cx="1623862" cy="439072"/>
          </a:xfrm>
          <a:prstGeom prst="rect">
            <a:avLst/>
          </a:prstGeom>
          <a:noFill/>
        </p:spPr>
        <p:txBody>
          <a:bodyPr wrap="square" lIns="130025" tIns="65013" rIns="130025" bIns="65013" rtlCol="0">
            <a:spAutoFit/>
          </a:bodyPr>
          <a:lstStyle/>
          <a:p>
            <a:r>
              <a:rPr lang="en-US" sz="1000" b="1" dirty="0">
                <a:solidFill>
                  <a:srgbClr val="747875"/>
                </a:solidFill>
                <a:latin typeface="Century Gothic" charset="0"/>
                <a:ea typeface="Century Gothic" charset="0"/>
                <a:cs typeface="Century Gothic" charset="0"/>
              </a:rPr>
              <a:t>Large distances covered, high speeds</a:t>
            </a:r>
          </a:p>
        </p:txBody>
      </p:sp>
      <p:sp>
        <p:nvSpPr>
          <p:cNvPr id="88" name="TextBox 87"/>
          <p:cNvSpPr txBox="1"/>
          <p:nvPr/>
        </p:nvSpPr>
        <p:spPr>
          <a:xfrm>
            <a:off x="5163986" y="2288214"/>
            <a:ext cx="1448377" cy="592961"/>
          </a:xfrm>
          <a:prstGeom prst="rect">
            <a:avLst/>
          </a:prstGeom>
          <a:noFill/>
        </p:spPr>
        <p:txBody>
          <a:bodyPr wrap="square" lIns="130025" tIns="65013" rIns="130025" bIns="65013" rtlCol="0">
            <a:spAutoFit/>
          </a:bodyPr>
          <a:lstStyle/>
          <a:p>
            <a:r>
              <a:rPr lang="en-US" sz="1000" b="1" dirty="0">
                <a:solidFill>
                  <a:srgbClr val="747875"/>
                </a:solidFill>
                <a:latin typeface="Century Gothic" charset="0"/>
                <a:ea typeface="Century Gothic" charset="0"/>
                <a:cs typeface="Century Gothic" charset="0"/>
              </a:rPr>
              <a:t>Lower overall </a:t>
            </a:r>
            <a:r>
              <a:rPr lang="en-US" sz="1000" b="1">
                <a:solidFill>
                  <a:srgbClr val="747875"/>
                </a:solidFill>
                <a:latin typeface="Century Gothic" charset="0"/>
                <a:ea typeface="Century Gothic" charset="0"/>
                <a:cs typeface="Century Gothic" charset="0"/>
              </a:rPr>
              <a:t>energy demands, long duration</a:t>
            </a:r>
            <a:endParaRPr lang="en-US" sz="1000" b="1" dirty="0">
              <a:solidFill>
                <a:srgbClr val="747875"/>
              </a:solidFill>
              <a:latin typeface="Century Gothic" charset="0"/>
              <a:ea typeface="Century Gothic" charset="0"/>
              <a:cs typeface="Century Gothic" charset="0"/>
            </a:endParaRPr>
          </a:p>
        </p:txBody>
      </p:sp>
      <p:sp>
        <p:nvSpPr>
          <p:cNvPr id="89" name="TextBox 88"/>
          <p:cNvSpPr txBox="1"/>
          <p:nvPr/>
        </p:nvSpPr>
        <p:spPr>
          <a:xfrm>
            <a:off x="7279600" y="2288214"/>
            <a:ext cx="1871535" cy="592961"/>
          </a:xfrm>
          <a:prstGeom prst="rect">
            <a:avLst/>
          </a:prstGeom>
          <a:noFill/>
        </p:spPr>
        <p:txBody>
          <a:bodyPr wrap="square" lIns="130025" tIns="65013" rIns="130025" bIns="65013" rtlCol="0">
            <a:spAutoFit/>
          </a:bodyPr>
          <a:lstStyle/>
          <a:p>
            <a:r>
              <a:rPr lang="en-US" sz="1000" b="1" dirty="0">
                <a:solidFill>
                  <a:srgbClr val="747875"/>
                </a:solidFill>
                <a:latin typeface="Century Gothic" charset="0"/>
                <a:ea typeface="Century Gothic" charset="0"/>
                <a:cs typeface="Century Gothic" charset="0"/>
              </a:rPr>
              <a:t>Smaller area, shorter duration, tournaments</a:t>
            </a:r>
            <a:r>
              <a:rPr lang="en-US" sz="1000" b="1">
                <a:solidFill>
                  <a:srgbClr val="747875"/>
                </a:solidFill>
                <a:latin typeface="Century Gothic" charset="0"/>
                <a:ea typeface="Century Gothic" charset="0"/>
                <a:cs typeface="Century Gothic" charset="0"/>
              </a:rPr>
              <a:t>, substitutions</a:t>
            </a:r>
            <a:endParaRPr lang="en-US" sz="1000" b="1" dirty="0">
              <a:solidFill>
                <a:srgbClr val="747875"/>
              </a:solidFill>
              <a:latin typeface="Century Gothic" charset="0"/>
              <a:ea typeface="Century Gothic" charset="0"/>
              <a:cs typeface="Century Gothic" charset="0"/>
            </a:endParaRPr>
          </a:p>
        </p:txBody>
      </p:sp>
      <p:sp>
        <p:nvSpPr>
          <p:cNvPr id="92" name="Rectangle 91"/>
          <p:cNvSpPr/>
          <p:nvPr/>
        </p:nvSpPr>
        <p:spPr>
          <a:xfrm>
            <a:off x="-20134" y="2941559"/>
            <a:ext cx="9151277" cy="669414"/>
          </a:xfrm>
          <a:prstGeom prst="rect">
            <a:avLst/>
          </a:prstGeom>
        </p:spPr>
        <p:txBody>
          <a:bodyPr wrap="square">
            <a:spAutoFit/>
          </a:bodyPr>
          <a:lstStyle/>
          <a:p>
            <a:pPr algn="ctr">
              <a:lnSpc>
                <a:spcPct val="150000"/>
              </a:lnSpc>
            </a:pPr>
            <a:r>
              <a:rPr lang="en-US" sz="2500" b="1" dirty="0">
                <a:solidFill>
                  <a:srgbClr val="2D4E1E"/>
                </a:solidFill>
                <a:latin typeface="Century Gothic" charset="0"/>
                <a:ea typeface="Century Gothic" charset="0"/>
                <a:cs typeface="Century Gothic" charset="0"/>
              </a:rPr>
              <a:t>CARBOHYDRATES ARE ESSENTIAL</a:t>
            </a:r>
            <a:endParaRPr lang="en-US" sz="2500" b="1" i="1" dirty="0">
              <a:solidFill>
                <a:srgbClr val="2D4E1E"/>
              </a:solidFill>
              <a:latin typeface="Century Gothic" charset="0"/>
              <a:ea typeface="Century Gothic" charset="0"/>
              <a:cs typeface="Century Gothic" charset="0"/>
            </a:endParaRPr>
          </a:p>
        </p:txBody>
      </p:sp>
      <p:cxnSp>
        <p:nvCxnSpPr>
          <p:cNvPr id="93" name="Straight Connector 92"/>
          <p:cNvCxnSpPr/>
          <p:nvPr/>
        </p:nvCxnSpPr>
        <p:spPr>
          <a:xfrm>
            <a:off x="294849" y="3536542"/>
            <a:ext cx="8554302" cy="0"/>
          </a:xfrm>
          <a:prstGeom prst="line">
            <a:avLst/>
          </a:prstGeom>
          <a:ln w="28575">
            <a:solidFill>
              <a:srgbClr val="508436"/>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664634" y="3536542"/>
            <a:ext cx="6431906" cy="626663"/>
            <a:chOff x="1047420" y="2047733"/>
            <a:chExt cx="6431906" cy="1245821"/>
          </a:xfrm>
        </p:grpSpPr>
        <p:cxnSp>
          <p:nvCxnSpPr>
            <p:cNvPr id="96" name="Straight Connector 95"/>
            <p:cNvCxnSpPr/>
            <p:nvPr/>
          </p:nvCxnSpPr>
          <p:spPr>
            <a:xfrm>
              <a:off x="1047420" y="2047733"/>
              <a:ext cx="0" cy="1245821"/>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248098"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3712"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479326"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grpSp>
      <p:sp>
        <p:nvSpPr>
          <p:cNvPr id="100" name="Oval 99"/>
          <p:cNvSpPr/>
          <p:nvPr/>
        </p:nvSpPr>
        <p:spPr>
          <a:xfrm>
            <a:off x="492209" y="3989231"/>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682253" y="3989231"/>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913481" y="3989231"/>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876535" y="3933614"/>
            <a:ext cx="1475294" cy="531405"/>
          </a:xfrm>
          <a:prstGeom prst="rect">
            <a:avLst/>
          </a:prstGeom>
          <a:noFill/>
        </p:spPr>
        <p:txBody>
          <a:bodyPr wrap="square" lIns="130025" tIns="65013" rIns="130025" bIns="65013" rtlCol="0">
            <a:spAutoFit/>
          </a:bodyPr>
          <a:lstStyle/>
          <a:p>
            <a:r>
              <a:rPr lang="en-US" sz="1300" b="1" dirty="0">
                <a:solidFill>
                  <a:srgbClr val="747875"/>
                </a:solidFill>
                <a:latin typeface="Century Gothic" charset="0"/>
                <a:ea typeface="Century Gothic" charset="0"/>
                <a:cs typeface="Century Gothic" charset="0"/>
              </a:rPr>
              <a:t>Maintain short energy bursts</a:t>
            </a:r>
          </a:p>
        </p:txBody>
      </p:sp>
      <p:sp>
        <p:nvSpPr>
          <p:cNvPr id="104" name="TextBox 103"/>
          <p:cNvSpPr txBox="1"/>
          <p:nvPr/>
        </p:nvSpPr>
        <p:spPr>
          <a:xfrm>
            <a:off x="3055945" y="3933614"/>
            <a:ext cx="1623862" cy="531405"/>
          </a:xfrm>
          <a:prstGeom prst="rect">
            <a:avLst/>
          </a:prstGeom>
          <a:noFill/>
        </p:spPr>
        <p:txBody>
          <a:bodyPr wrap="square" lIns="130025" tIns="65013" rIns="130025" bIns="65013" rtlCol="0">
            <a:spAutoFit/>
          </a:bodyPr>
          <a:lstStyle/>
          <a:p>
            <a:r>
              <a:rPr lang="en-US" sz="1300" b="1" dirty="0">
                <a:solidFill>
                  <a:srgbClr val="747875"/>
                </a:solidFill>
                <a:latin typeface="Century Gothic" charset="0"/>
                <a:ea typeface="Century Gothic" charset="0"/>
                <a:cs typeface="Century Gothic" charset="0"/>
              </a:rPr>
              <a:t>To maintain glycogen stores</a:t>
            </a:r>
          </a:p>
        </p:txBody>
      </p:sp>
      <p:sp>
        <p:nvSpPr>
          <p:cNvPr id="105" name="TextBox 104"/>
          <p:cNvSpPr txBox="1"/>
          <p:nvPr/>
        </p:nvSpPr>
        <p:spPr>
          <a:xfrm>
            <a:off x="5163986" y="3933614"/>
            <a:ext cx="1749495" cy="931515"/>
          </a:xfrm>
          <a:prstGeom prst="rect">
            <a:avLst/>
          </a:prstGeom>
          <a:noFill/>
        </p:spPr>
        <p:txBody>
          <a:bodyPr wrap="square" lIns="130025" tIns="65013" rIns="130025" bIns="65013" rtlCol="0">
            <a:spAutoFit/>
          </a:bodyPr>
          <a:lstStyle/>
          <a:p>
            <a:r>
              <a:rPr lang="en-US" sz="1300" b="1" dirty="0">
                <a:solidFill>
                  <a:srgbClr val="747875"/>
                </a:solidFill>
                <a:latin typeface="Century Gothic" charset="0"/>
                <a:ea typeface="Century Gothic" charset="0"/>
                <a:cs typeface="Century Gothic" charset="0"/>
              </a:rPr>
              <a:t>To maintain </a:t>
            </a:r>
            <a:br>
              <a:rPr lang="en-US" sz="1300" b="1" dirty="0">
                <a:solidFill>
                  <a:srgbClr val="747875"/>
                </a:solidFill>
                <a:latin typeface="Century Gothic" charset="0"/>
                <a:ea typeface="Century Gothic" charset="0"/>
                <a:cs typeface="Century Gothic" charset="0"/>
              </a:rPr>
            </a:br>
            <a:r>
              <a:rPr lang="en-US" sz="1300" b="1" dirty="0">
                <a:solidFill>
                  <a:srgbClr val="747875"/>
                </a:solidFill>
                <a:latin typeface="Century Gothic" charset="0"/>
                <a:ea typeface="Century Gothic" charset="0"/>
                <a:cs typeface="Century Gothic" charset="0"/>
              </a:rPr>
              <a:t>blood glucose </a:t>
            </a:r>
            <a:br>
              <a:rPr lang="en-US" sz="1300" b="1" dirty="0">
                <a:solidFill>
                  <a:srgbClr val="747875"/>
                </a:solidFill>
                <a:latin typeface="Century Gothic" charset="0"/>
                <a:ea typeface="Century Gothic" charset="0"/>
                <a:cs typeface="Century Gothic" charset="0"/>
              </a:rPr>
            </a:br>
            <a:r>
              <a:rPr lang="en-US" sz="1300" b="1" dirty="0">
                <a:solidFill>
                  <a:srgbClr val="747875"/>
                </a:solidFill>
                <a:latin typeface="Century Gothic" charset="0"/>
                <a:ea typeface="Century Gothic" charset="0"/>
                <a:cs typeface="Century Gothic" charset="0"/>
              </a:rPr>
              <a:t>for attention &amp; decision making</a:t>
            </a:r>
          </a:p>
        </p:txBody>
      </p:sp>
      <p:sp>
        <p:nvSpPr>
          <p:cNvPr id="106" name="TextBox 105"/>
          <p:cNvSpPr txBox="1"/>
          <p:nvPr/>
        </p:nvSpPr>
        <p:spPr>
          <a:xfrm>
            <a:off x="7279600" y="3933614"/>
            <a:ext cx="1871535" cy="731460"/>
          </a:xfrm>
          <a:prstGeom prst="rect">
            <a:avLst/>
          </a:prstGeom>
          <a:noFill/>
        </p:spPr>
        <p:txBody>
          <a:bodyPr wrap="square" lIns="130025" tIns="65013" rIns="130025" bIns="65013" rtlCol="0">
            <a:spAutoFit/>
          </a:bodyPr>
          <a:lstStyle/>
          <a:p>
            <a:r>
              <a:rPr lang="en-US" sz="1300" b="1" dirty="0">
                <a:solidFill>
                  <a:srgbClr val="747875"/>
                </a:solidFill>
                <a:latin typeface="Century Gothic" charset="0"/>
                <a:ea typeface="Century Gothic" charset="0"/>
                <a:cs typeface="Century Gothic" charset="0"/>
              </a:rPr>
              <a:t>To maintain glycogen </a:t>
            </a:r>
            <a:br>
              <a:rPr lang="en-US" sz="1300" b="1" dirty="0">
                <a:solidFill>
                  <a:srgbClr val="747875"/>
                </a:solidFill>
                <a:latin typeface="Century Gothic" charset="0"/>
                <a:ea typeface="Century Gothic" charset="0"/>
                <a:cs typeface="Century Gothic" charset="0"/>
              </a:rPr>
            </a:br>
            <a:r>
              <a:rPr lang="en-US" sz="1300" b="1" dirty="0">
                <a:solidFill>
                  <a:srgbClr val="747875"/>
                </a:solidFill>
                <a:latin typeface="Century Gothic" charset="0"/>
                <a:ea typeface="Century Gothic" charset="0"/>
                <a:cs typeface="Century Gothic" charset="0"/>
              </a:rPr>
              <a:t>over time</a:t>
            </a:r>
          </a:p>
        </p:txBody>
      </p:sp>
      <p:sp>
        <p:nvSpPr>
          <p:cNvPr id="107" name="Oval 106"/>
          <p:cNvSpPr/>
          <p:nvPr/>
        </p:nvSpPr>
        <p:spPr>
          <a:xfrm>
            <a:off x="4795064" y="3989231"/>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109" name="Picture 10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pic>
        <p:nvPicPr>
          <p:cNvPr id="110" name="Picture 10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3322" y="2512432"/>
            <a:ext cx="193393" cy="159575"/>
          </a:xfrm>
          <a:prstGeom prst="rect">
            <a:avLst/>
          </a:prstGeom>
        </p:spPr>
      </p:pic>
      <p:pic>
        <p:nvPicPr>
          <p:cNvPr id="111" name="Picture 1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8911" y="2512432"/>
            <a:ext cx="193393" cy="159575"/>
          </a:xfrm>
          <a:prstGeom prst="rect">
            <a:avLst/>
          </a:prstGeom>
        </p:spPr>
      </p:pic>
      <p:pic>
        <p:nvPicPr>
          <p:cNvPr id="112" name="Picture 1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09206" y="2512432"/>
            <a:ext cx="193393" cy="159575"/>
          </a:xfrm>
          <a:prstGeom prst="rect">
            <a:avLst/>
          </a:prstGeom>
        </p:spPr>
      </p:pic>
      <p:pic>
        <p:nvPicPr>
          <p:cNvPr id="113" name="Picture 1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1463" y="4123695"/>
            <a:ext cx="193393" cy="159575"/>
          </a:xfrm>
          <a:prstGeom prst="rect">
            <a:avLst/>
          </a:prstGeom>
        </p:spPr>
      </p:pic>
      <p:pic>
        <p:nvPicPr>
          <p:cNvPr id="114" name="Picture 1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3322" y="4113062"/>
            <a:ext cx="193393" cy="159575"/>
          </a:xfrm>
          <a:prstGeom prst="rect">
            <a:avLst/>
          </a:prstGeom>
        </p:spPr>
      </p:pic>
      <p:pic>
        <p:nvPicPr>
          <p:cNvPr id="115" name="Picture 1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8911" y="4113062"/>
            <a:ext cx="193393" cy="159575"/>
          </a:xfrm>
          <a:prstGeom prst="rect">
            <a:avLst/>
          </a:prstGeom>
        </p:spPr>
      </p:pic>
      <p:pic>
        <p:nvPicPr>
          <p:cNvPr id="116" name="Picture 1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09206" y="4113062"/>
            <a:ext cx="193393" cy="159575"/>
          </a:xfrm>
          <a:prstGeom prst="rect">
            <a:avLst/>
          </a:prstGeom>
        </p:spPr>
      </p:pic>
      <p:cxnSp>
        <p:nvCxnSpPr>
          <p:cNvPr id="117" name="Straight Connector 116"/>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241299" y="4889086"/>
            <a:ext cx="4902701" cy="254414"/>
          </a:xfrm>
          <a:prstGeom prst="rect">
            <a:avLst/>
          </a:prstGeom>
          <a:noFill/>
        </p:spPr>
        <p:txBody>
          <a:bodyPr wrap="square" lIns="130032" tIns="65017" rIns="130032" bIns="65017" rtlCol="0">
            <a:spAutoFit/>
          </a:bodyPr>
          <a:lstStyle/>
          <a:p>
            <a:pPr algn="r" defTabSz="650164" rtl="0"/>
            <a:r>
              <a:rPr lang="en-US" sz="800" kern="1200" dirty="0" err="1">
                <a:solidFill>
                  <a:srgbClr val="000000"/>
                </a:solidFill>
                <a:latin typeface="Century Gothic"/>
                <a:ea typeface="ヒラギノ角ゴ ProN W3"/>
                <a:cs typeface="Century Gothic"/>
              </a:rPr>
              <a:t>Holway</a:t>
            </a:r>
            <a:r>
              <a:rPr lang="en-US" sz="800" kern="1200" dirty="0">
                <a:solidFill>
                  <a:srgbClr val="000000"/>
                </a:solidFill>
                <a:latin typeface="Century Gothic"/>
                <a:ea typeface="ヒラギノ角ゴ ProN W3"/>
                <a:cs typeface="Century Gothic"/>
              </a:rPr>
              <a:t> &amp; </a:t>
            </a:r>
            <a:r>
              <a:rPr lang="en-US" sz="800" kern="1200" dirty="0" err="1">
                <a:solidFill>
                  <a:srgbClr val="000000"/>
                </a:solidFill>
                <a:latin typeface="Century Gothic"/>
                <a:ea typeface="ヒラギノ角ゴ ProN W3"/>
                <a:cs typeface="Century Gothic"/>
              </a:rPr>
              <a:t>Spriet</a:t>
            </a:r>
            <a:r>
              <a:rPr lang="en-US" sz="800" kern="1200" dirty="0">
                <a:solidFill>
                  <a:srgbClr val="000000"/>
                </a:solidFill>
                <a:latin typeface="Century Gothic"/>
                <a:ea typeface="ヒラギノ角ゴ ProN W3"/>
                <a:cs typeface="Century Gothic"/>
              </a:rPr>
              <a:t>. 2011, J Sport Sci. 29 </a:t>
            </a:r>
            <a:r>
              <a:rPr lang="en-US" sz="800" kern="1200" dirty="0" err="1">
                <a:solidFill>
                  <a:srgbClr val="000000"/>
                </a:solidFill>
                <a:latin typeface="Century Gothic"/>
                <a:ea typeface="ヒラギノ角ゴ ProN W3"/>
                <a:cs typeface="Century Gothic"/>
              </a:rPr>
              <a:t>Suppl</a:t>
            </a:r>
            <a:r>
              <a:rPr lang="en-US" sz="800" kern="1200" dirty="0">
                <a:solidFill>
                  <a:srgbClr val="000000"/>
                </a:solidFill>
                <a:latin typeface="Century Gothic"/>
                <a:ea typeface="ヒラギノ角ゴ ProN W3"/>
                <a:cs typeface="Century Gothic"/>
              </a:rPr>
              <a:t> 1:S115-125.</a:t>
            </a:r>
          </a:p>
        </p:txBody>
      </p:sp>
    </p:spTree>
    <p:extLst>
      <p:ext uri="{BB962C8B-B14F-4D97-AF65-F5344CB8AC3E}">
        <p14:creationId xmlns:p14="http://schemas.microsoft.com/office/powerpoint/2010/main" val="157198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5120641"/>
          </a:xfrm>
          <a:prstGeom prst="rect">
            <a:avLst/>
          </a:prstGeom>
        </p:spPr>
      </p:pic>
      <p:sp>
        <p:nvSpPr>
          <p:cNvPr id="5" name="Rectangle 4"/>
          <p:cNvSpPr/>
          <p:nvPr/>
        </p:nvSpPr>
        <p:spPr>
          <a:xfrm>
            <a:off x="0" y="10713"/>
            <a:ext cx="9144000" cy="5132787"/>
          </a:xfrm>
          <a:prstGeom prst="rect">
            <a:avLst/>
          </a:prstGeom>
          <a:solidFill>
            <a:schemeClr val="tx1">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p:cNvGrpSpPr/>
          <p:nvPr/>
        </p:nvGrpSpPr>
        <p:grpSpPr>
          <a:xfrm>
            <a:off x="561028" y="1865781"/>
            <a:ext cx="7889968" cy="1815990"/>
            <a:chOff x="848412" y="1732164"/>
            <a:chExt cx="6956982" cy="1601250"/>
          </a:xfrm>
        </p:grpSpPr>
        <p:sp>
          <p:nvSpPr>
            <p:cNvPr id="7" name="Hexagon 6"/>
            <p:cNvSpPr/>
            <p:nvPr userDrawn="1"/>
          </p:nvSpPr>
          <p:spPr>
            <a:xfrm rot="5400000">
              <a:off x="5785465" y="1842597"/>
              <a:ext cx="1601247" cy="1380384"/>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xagon 7"/>
            <p:cNvSpPr/>
            <p:nvPr userDrawn="1"/>
          </p:nvSpPr>
          <p:spPr>
            <a:xfrm rot="5400000">
              <a:off x="3531839" y="1842596"/>
              <a:ext cx="1601247" cy="1380384"/>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flipH="1">
              <a:off x="7291026" y="2518526"/>
              <a:ext cx="514368" cy="0"/>
            </a:xfrm>
            <a:prstGeom prst="line">
              <a:avLst/>
            </a:prstGeom>
            <a:ln w="28575">
              <a:solidFill>
                <a:schemeClr val="bg1"/>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848412" y="2518528"/>
              <a:ext cx="526778" cy="0"/>
            </a:xfrm>
            <a:prstGeom prst="line">
              <a:avLst/>
            </a:prstGeom>
            <a:ln w="28575">
              <a:solidFill>
                <a:schemeClr val="bg1"/>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2790334" y="2527071"/>
              <a:ext cx="857841" cy="0"/>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 name="Hexagon 11"/>
            <p:cNvSpPr/>
            <p:nvPr userDrawn="1"/>
          </p:nvSpPr>
          <p:spPr>
            <a:xfrm rot="5400000">
              <a:off x="1297687" y="1842599"/>
              <a:ext cx="1601247" cy="1380384"/>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H="1">
              <a:off x="5015060" y="2527071"/>
              <a:ext cx="857841" cy="0"/>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20" name="Text Placeholder 8"/>
          <p:cNvSpPr>
            <a:spLocks noGrp="1"/>
          </p:cNvSpPr>
          <p:nvPr>
            <p:ph type="body" sz="quarter" idx="4294967295"/>
          </p:nvPr>
        </p:nvSpPr>
        <p:spPr>
          <a:xfrm>
            <a:off x="611587" y="3818904"/>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lnSpc>
                <a:spcPct val="100000"/>
              </a:lnSpc>
            </a:pPr>
            <a:r>
              <a:rPr lang="en-US" sz="1800" dirty="0">
                <a:solidFill>
                  <a:srgbClr val="FFD00B"/>
                </a:solidFill>
              </a:rPr>
              <a:t>Glycogen </a:t>
            </a:r>
            <a:br>
              <a:rPr lang="en-US" sz="1800" dirty="0">
                <a:solidFill>
                  <a:srgbClr val="FFD00B"/>
                </a:solidFill>
              </a:rPr>
            </a:br>
            <a:r>
              <a:rPr lang="en-US" sz="1800" dirty="0">
                <a:solidFill>
                  <a:srgbClr val="FFD00B"/>
                </a:solidFill>
              </a:rPr>
              <a:t>sparing</a:t>
            </a:r>
          </a:p>
        </p:txBody>
      </p:sp>
      <p:cxnSp>
        <p:nvCxnSpPr>
          <p:cNvPr id="25" name="Straight Connector 24"/>
          <p:cNvCxnSpPr/>
          <p:nvPr userDrawn="1"/>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27" name="Text Placeholder 8"/>
          <p:cNvSpPr>
            <a:spLocks noGrp="1"/>
          </p:cNvSpPr>
          <p:nvPr>
            <p:ph type="body" sz="quarter" idx="4294967295"/>
          </p:nvPr>
        </p:nvSpPr>
        <p:spPr>
          <a:xfrm>
            <a:off x="3147523" y="3818904"/>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lnSpc>
                <a:spcPct val="100000"/>
              </a:lnSpc>
            </a:pPr>
            <a:r>
              <a:rPr lang="en-US" sz="1800" dirty="0">
                <a:solidFill>
                  <a:srgbClr val="FFD00B"/>
                </a:solidFill>
              </a:rPr>
              <a:t>Glycogen </a:t>
            </a:r>
            <a:br>
              <a:rPr lang="en-US" sz="1800" dirty="0">
                <a:solidFill>
                  <a:srgbClr val="FFD00B"/>
                </a:solidFill>
              </a:rPr>
            </a:br>
            <a:r>
              <a:rPr lang="en-US" sz="1800" dirty="0">
                <a:solidFill>
                  <a:srgbClr val="FFD00B"/>
                </a:solidFill>
              </a:rPr>
              <a:t>re-synthesis</a:t>
            </a:r>
          </a:p>
        </p:txBody>
      </p:sp>
      <p:sp>
        <p:nvSpPr>
          <p:cNvPr id="28" name="Text Placeholder 8"/>
          <p:cNvSpPr>
            <a:spLocks noGrp="1"/>
          </p:cNvSpPr>
          <p:nvPr>
            <p:ph type="body" sz="quarter" idx="4294967295"/>
          </p:nvPr>
        </p:nvSpPr>
        <p:spPr>
          <a:xfrm>
            <a:off x="5704654" y="3818904"/>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lnSpc>
                <a:spcPct val="100000"/>
              </a:lnSpc>
            </a:pPr>
            <a:r>
              <a:rPr lang="en-US" sz="1800" dirty="0">
                <a:solidFill>
                  <a:srgbClr val="FFD00B"/>
                </a:solidFill>
              </a:rPr>
              <a:t>High rate </a:t>
            </a:r>
            <a:br>
              <a:rPr lang="en-US" sz="1800" dirty="0">
                <a:solidFill>
                  <a:srgbClr val="FFD00B"/>
                </a:solidFill>
              </a:rPr>
            </a:br>
            <a:r>
              <a:rPr lang="en-US" sz="1800" dirty="0">
                <a:solidFill>
                  <a:srgbClr val="FFD00B"/>
                </a:solidFill>
              </a:rPr>
              <a:t>of CHO Ox</a:t>
            </a:r>
          </a:p>
        </p:txBody>
      </p:sp>
      <p:sp>
        <p:nvSpPr>
          <p:cNvPr id="29" name="Text Placeholder 8"/>
          <p:cNvSpPr>
            <a:spLocks noGrp="1"/>
          </p:cNvSpPr>
          <p:nvPr>
            <p:ph type="body" sz="quarter" idx="4294967295"/>
          </p:nvPr>
        </p:nvSpPr>
        <p:spPr>
          <a:xfrm>
            <a:off x="-121918" y="590293"/>
            <a:ext cx="9265918" cy="942975"/>
          </a:xfrm>
          <a:prstGeom prst="rect">
            <a:avLst/>
          </a:prstGeom>
        </p:spPr>
        <p:txBody>
          <a:bodyPr anchor="ctr"/>
          <a:lstStyle>
            <a:lvl1pPr marL="0" indent="0" algn="ctr">
              <a:buNone/>
              <a:defRPr sz="5000" b="1">
                <a:solidFill>
                  <a:srgbClr val="FFD00B"/>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MECHANISM</a:t>
            </a:r>
          </a:p>
        </p:txBody>
      </p:sp>
      <p:sp>
        <p:nvSpPr>
          <p:cNvPr id="31" name="Freeform 15"/>
          <p:cNvSpPr>
            <a:spLocks noEditPoints="1"/>
          </p:cNvSpPr>
          <p:nvPr/>
        </p:nvSpPr>
        <p:spPr bwMode="auto">
          <a:xfrm>
            <a:off x="6735814" y="2396233"/>
            <a:ext cx="664715" cy="742115"/>
          </a:xfrm>
          <a:custGeom>
            <a:avLst/>
            <a:gdLst>
              <a:gd name="T0" fmla="*/ 109 w 438"/>
              <a:gd name="T1" fmla="*/ 285 h 489"/>
              <a:gd name="T2" fmla="*/ 109 w 438"/>
              <a:gd name="T3" fmla="*/ 470 h 489"/>
              <a:gd name="T4" fmla="*/ 111 w 438"/>
              <a:gd name="T5" fmla="*/ 477 h 489"/>
              <a:gd name="T6" fmla="*/ 115 w 438"/>
              <a:gd name="T7" fmla="*/ 483 h 489"/>
              <a:gd name="T8" fmla="*/ 120 w 438"/>
              <a:gd name="T9" fmla="*/ 488 h 489"/>
              <a:gd name="T10" fmla="*/ 128 w 438"/>
              <a:gd name="T11" fmla="*/ 489 h 489"/>
              <a:gd name="T12" fmla="*/ 311 w 438"/>
              <a:gd name="T13" fmla="*/ 489 h 489"/>
              <a:gd name="T14" fmla="*/ 317 w 438"/>
              <a:gd name="T15" fmla="*/ 488 h 489"/>
              <a:gd name="T16" fmla="*/ 323 w 438"/>
              <a:gd name="T17" fmla="*/ 483 h 489"/>
              <a:gd name="T18" fmla="*/ 328 w 438"/>
              <a:gd name="T19" fmla="*/ 477 h 489"/>
              <a:gd name="T20" fmla="*/ 329 w 438"/>
              <a:gd name="T21" fmla="*/ 470 h 489"/>
              <a:gd name="T22" fmla="*/ 420 w 438"/>
              <a:gd name="T23" fmla="*/ 285 h 489"/>
              <a:gd name="T24" fmla="*/ 425 w 438"/>
              <a:gd name="T25" fmla="*/ 284 h 489"/>
              <a:gd name="T26" fmla="*/ 433 w 438"/>
              <a:gd name="T27" fmla="*/ 278 h 489"/>
              <a:gd name="T28" fmla="*/ 436 w 438"/>
              <a:gd name="T29" fmla="*/ 274 h 489"/>
              <a:gd name="T30" fmla="*/ 438 w 438"/>
              <a:gd name="T31" fmla="*/ 264 h 489"/>
              <a:gd name="T32" fmla="*/ 434 w 438"/>
              <a:gd name="T33" fmla="*/ 255 h 489"/>
              <a:gd name="T34" fmla="*/ 233 w 438"/>
              <a:gd name="T35" fmla="*/ 6 h 489"/>
              <a:gd name="T36" fmla="*/ 227 w 438"/>
              <a:gd name="T37" fmla="*/ 2 h 489"/>
              <a:gd name="T38" fmla="*/ 219 w 438"/>
              <a:gd name="T39" fmla="*/ 0 h 489"/>
              <a:gd name="T40" fmla="*/ 212 w 438"/>
              <a:gd name="T41" fmla="*/ 2 h 489"/>
              <a:gd name="T42" fmla="*/ 206 w 438"/>
              <a:gd name="T43" fmla="*/ 6 h 489"/>
              <a:gd name="T44" fmla="*/ 5 w 438"/>
              <a:gd name="T45" fmla="*/ 255 h 489"/>
              <a:gd name="T46" fmla="*/ 0 w 438"/>
              <a:gd name="T47" fmla="*/ 264 h 489"/>
              <a:gd name="T48" fmla="*/ 3 w 438"/>
              <a:gd name="T49" fmla="*/ 274 h 489"/>
              <a:gd name="T50" fmla="*/ 5 w 438"/>
              <a:gd name="T51" fmla="*/ 278 h 489"/>
              <a:gd name="T52" fmla="*/ 14 w 438"/>
              <a:gd name="T53" fmla="*/ 284 h 489"/>
              <a:gd name="T54" fmla="*/ 19 w 438"/>
              <a:gd name="T55" fmla="*/ 285 h 489"/>
              <a:gd name="T56" fmla="*/ 382 w 438"/>
              <a:gd name="T57" fmla="*/ 248 h 489"/>
              <a:gd name="T58" fmla="*/ 311 w 438"/>
              <a:gd name="T59" fmla="*/ 248 h 489"/>
              <a:gd name="T60" fmla="*/ 304 w 438"/>
              <a:gd name="T61" fmla="*/ 250 h 489"/>
              <a:gd name="T62" fmla="*/ 298 w 438"/>
              <a:gd name="T63" fmla="*/ 253 h 489"/>
              <a:gd name="T64" fmla="*/ 294 w 438"/>
              <a:gd name="T65" fmla="*/ 259 h 489"/>
              <a:gd name="T66" fmla="*/ 293 w 438"/>
              <a:gd name="T67" fmla="*/ 266 h 489"/>
              <a:gd name="T68" fmla="*/ 146 w 438"/>
              <a:gd name="T69" fmla="*/ 452 h 489"/>
              <a:gd name="T70" fmla="*/ 146 w 438"/>
              <a:gd name="T71" fmla="*/ 266 h 489"/>
              <a:gd name="T72" fmla="*/ 144 w 438"/>
              <a:gd name="T73" fmla="*/ 259 h 489"/>
              <a:gd name="T74" fmla="*/ 141 w 438"/>
              <a:gd name="T75" fmla="*/ 253 h 489"/>
              <a:gd name="T76" fmla="*/ 135 w 438"/>
              <a:gd name="T77" fmla="*/ 250 h 489"/>
              <a:gd name="T78" fmla="*/ 128 w 438"/>
              <a:gd name="T79" fmla="*/ 248 h 489"/>
              <a:gd name="T80" fmla="*/ 219 w 438"/>
              <a:gd name="T81" fmla="*/ 4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8" h="489">
                <a:moveTo>
                  <a:pt x="19" y="285"/>
                </a:moveTo>
                <a:lnTo>
                  <a:pt x="109" y="285"/>
                </a:lnTo>
                <a:lnTo>
                  <a:pt x="109" y="470"/>
                </a:lnTo>
                <a:lnTo>
                  <a:pt x="109" y="470"/>
                </a:lnTo>
                <a:lnTo>
                  <a:pt x="110" y="474"/>
                </a:lnTo>
                <a:lnTo>
                  <a:pt x="111" y="477"/>
                </a:lnTo>
                <a:lnTo>
                  <a:pt x="112" y="480"/>
                </a:lnTo>
                <a:lnTo>
                  <a:pt x="115" y="483"/>
                </a:lnTo>
                <a:lnTo>
                  <a:pt x="117" y="486"/>
                </a:lnTo>
                <a:lnTo>
                  <a:pt x="120" y="488"/>
                </a:lnTo>
                <a:lnTo>
                  <a:pt x="125" y="489"/>
                </a:lnTo>
                <a:lnTo>
                  <a:pt x="128" y="489"/>
                </a:lnTo>
                <a:lnTo>
                  <a:pt x="311" y="489"/>
                </a:lnTo>
                <a:lnTo>
                  <a:pt x="311" y="489"/>
                </a:lnTo>
                <a:lnTo>
                  <a:pt x="314" y="489"/>
                </a:lnTo>
                <a:lnTo>
                  <a:pt x="317" y="488"/>
                </a:lnTo>
                <a:lnTo>
                  <a:pt x="321" y="486"/>
                </a:lnTo>
                <a:lnTo>
                  <a:pt x="323" y="483"/>
                </a:lnTo>
                <a:lnTo>
                  <a:pt x="325" y="480"/>
                </a:lnTo>
                <a:lnTo>
                  <a:pt x="328" y="477"/>
                </a:lnTo>
                <a:lnTo>
                  <a:pt x="329" y="474"/>
                </a:lnTo>
                <a:lnTo>
                  <a:pt x="329" y="470"/>
                </a:lnTo>
                <a:lnTo>
                  <a:pt x="329" y="285"/>
                </a:lnTo>
                <a:lnTo>
                  <a:pt x="420" y="285"/>
                </a:lnTo>
                <a:lnTo>
                  <a:pt x="420" y="285"/>
                </a:lnTo>
                <a:lnTo>
                  <a:pt x="425" y="284"/>
                </a:lnTo>
                <a:lnTo>
                  <a:pt x="430" y="282"/>
                </a:lnTo>
                <a:lnTo>
                  <a:pt x="433" y="278"/>
                </a:lnTo>
                <a:lnTo>
                  <a:pt x="436" y="274"/>
                </a:lnTo>
                <a:lnTo>
                  <a:pt x="436" y="274"/>
                </a:lnTo>
                <a:lnTo>
                  <a:pt x="438" y="269"/>
                </a:lnTo>
                <a:lnTo>
                  <a:pt x="438" y="264"/>
                </a:lnTo>
                <a:lnTo>
                  <a:pt x="437" y="259"/>
                </a:lnTo>
                <a:lnTo>
                  <a:pt x="434" y="255"/>
                </a:lnTo>
                <a:lnTo>
                  <a:pt x="233" y="6"/>
                </a:lnTo>
                <a:lnTo>
                  <a:pt x="233" y="6"/>
                </a:lnTo>
                <a:lnTo>
                  <a:pt x="230" y="4"/>
                </a:lnTo>
                <a:lnTo>
                  <a:pt x="227" y="2"/>
                </a:lnTo>
                <a:lnTo>
                  <a:pt x="223" y="0"/>
                </a:lnTo>
                <a:lnTo>
                  <a:pt x="219" y="0"/>
                </a:lnTo>
                <a:lnTo>
                  <a:pt x="216" y="0"/>
                </a:lnTo>
                <a:lnTo>
                  <a:pt x="212" y="2"/>
                </a:lnTo>
                <a:lnTo>
                  <a:pt x="208" y="4"/>
                </a:lnTo>
                <a:lnTo>
                  <a:pt x="206" y="6"/>
                </a:lnTo>
                <a:lnTo>
                  <a:pt x="5" y="255"/>
                </a:lnTo>
                <a:lnTo>
                  <a:pt x="5" y="255"/>
                </a:lnTo>
                <a:lnTo>
                  <a:pt x="1" y="259"/>
                </a:lnTo>
                <a:lnTo>
                  <a:pt x="0" y="264"/>
                </a:lnTo>
                <a:lnTo>
                  <a:pt x="0" y="269"/>
                </a:lnTo>
                <a:lnTo>
                  <a:pt x="3" y="274"/>
                </a:lnTo>
                <a:lnTo>
                  <a:pt x="3" y="274"/>
                </a:lnTo>
                <a:lnTo>
                  <a:pt x="5" y="278"/>
                </a:lnTo>
                <a:lnTo>
                  <a:pt x="9" y="282"/>
                </a:lnTo>
                <a:lnTo>
                  <a:pt x="14" y="284"/>
                </a:lnTo>
                <a:lnTo>
                  <a:pt x="19" y="285"/>
                </a:lnTo>
                <a:lnTo>
                  <a:pt x="19" y="285"/>
                </a:lnTo>
                <a:close/>
                <a:moveTo>
                  <a:pt x="219" y="47"/>
                </a:moveTo>
                <a:lnTo>
                  <a:pt x="382" y="248"/>
                </a:lnTo>
                <a:lnTo>
                  <a:pt x="311" y="248"/>
                </a:lnTo>
                <a:lnTo>
                  <a:pt x="311" y="248"/>
                </a:lnTo>
                <a:lnTo>
                  <a:pt x="307" y="249"/>
                </a:lnTo>
                <a:lnTo>
                  <a:pt x="304" y="250"/>
                </a:lnTo>
                <a:lnTo>
                  <a:pt x="301" y="251"/>
                </a:lnTo>
                <a:lnTo>
                  <a:pt x="298" y="253"/>
                </a:lnTo>
                <a:lnTo>
                  <a:pt x="296" y="256"/>
                </a:lnTo>
                <a:lnTo>
                  <a:pt x="294" y="259"/>
                </a:lnTo>
                <a:lnTo>
                  <a:pt x="293" y="262"/>
                </a:lnTo>
                <a:lnTo>
                  <a:pt x="293" y="266"/>
                </a:lnTo>
                <a:lnTo>
                  <a:pt x="293" y="452"/>
                </a:lnTo>
                <a:lnTo>
                  <a:pt x="146" y="452"/>
                </a:lnTo>
                <a:lnTo>
                  <a:pt x="146" y="266"/>
                </a:lnTo>
                <a:lnTo>
                  <a:pt x="146" y="266"/>
                </a:lnTo>
                <a:lnTo>
                  <a:pt x="146" y="262"/>
                </a:lnTo>
                <a:lnTo>
                  <a:pt x="144" y="259"/>
                </a:lnTo>
                <a:lnTo>
                  <a:pt x="143" y="256"/>
                </a:lnTo>
                <a:lnTo>
                  <a:pt x="141" y="253"/>
                </a:lnTo>
                <a:lnTo>
                  <a:pt x="138" y="251"/>
                </a:lnTo>
                <a:lnTo>
                  <a:pt x="135" y="250"/>
                </a:lnTo>
                <a:lnTo>
                  <a:pt x="132" y="249"/>
                </a:lnTo>
                <a:lnTo>
                  <a:pt x="128" y="248"/>
                </a:lnTo>
                <a:lnTo>
                  <a:pt x="57" y="248"/>
                </a:lnTo>
                <a:lnTo>
                  <a:pt x="219"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1786" y="2365891"/>
            <a:ext cx="1025912" cy="815767"/>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23870" y="2321587"/>
            <a:ext cx="702469" cy="908766"/>
          </a:xfrm>
          <a:prstGeom prst="rect">
            <a:avLst/>
          </a:prstGeom>
        </p:spPr>
      </p:pic>
      <p:cxnSp>
        <p:nvCxnSpPr>
          <p:cNvPr id="39" name="Straight Connector 38"/>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21" name="Text Box 7"/>
          <p:cNvSpPr txBox="1">
            <a:spLocks noChangeArrowheads="1"/>
          </p:cNvSpPr>
          <p:nvPr/>
        </p:nvSpPr>
        <p:spPr bwMode="auto">
          <a:xfrm>
            <a:off x="3597453" y="4673777"/>
            <a:ext cx="5546547" cy="165420"/>
          </a:xfrm>
          <a:prstGeom prst="rect">
            <a:avLst/>
          </a:prstGeom>
          <a:noFill/>
          <a:ln w="9525" algn="ctr">
            <a:noFill/>
            <a:miter lim="800000"/>
            <a:headEnd/>
            <a:tailEnd/>
          </a:ln>
        </p:spPr>
        <p:txBody>
          <a:bodyPr wrap="square" lIns="91430" tIns="45715" rIns="91430" bIns="45715">
            <a:spAutoFit/>
          </a:bodyPr>
          <a:lstStyle/>
          <a:p>
            <a:pPr algn="r">
              <a:lnSpc>
                <a:spcPct val="75000"/>
              </a:lnSpc>
              <a:spcBef>
                <a:spcPct val="50000"/>
              </a:spcBef>
              <a:defRPr/>
            </a:pPr>
            <a:r>
              <a:rPr lang="en-GB" sz="600" dirty="0">
                <a:solidFill>
                  <a:srgbClr val="FFFFFF"/>
                </a:solidFill>
                <a:latin typeface="Century Gothic"/>
                <a:cs typeface="Gill Sans Light"/>
                <a:sym typeface="Gill Sans" charset="0"/>
              </a:rPr>
              <a:t>Phillips et al. 2011, </a:t>
            </a:r>
            <a:r>
              <a:rPr lang="en-US" sz="600" dirty="0">
                <a:solidFill>
                  <a:srgbClr val="FFFFFF"/>
                </a:solidFill>
                <a:latin typeface="Century Gothic"/>
                <a:cs typeface="Gill Sans Light"/>
                <a:sym typeface="Gill Sans" charset="0"/>
              </a:rPr>
              <a:t>Sports Med. 41:559-585.</a:t>
            </a:r>
            <a:endParaRPr lang="en-GB" sz="600" dirty="0">
              <a:solidFill>
                <a:srgbClr val="FFFFFF"/>
              </a:solidFill>
              <a:latin typeface="Century Gothic"/>
              <a:cs typeface="Gill Sans Light"/>
              <a:sym typeface="Gill Sans" charset="0"/>
            </a:endParaRPr>
          </a:p>
        </p:txBody>
      </p:sp>
      <p:sp>
        <p:nvSpPr>
          <p:cNvPr id="22" name="TextBox 21"/>
          <p:cNvSpPr txBox="1"/>
          <p:nvPr/>
        </p:nvSpPr>
        <p:spPr>
          <a:xfrm>
            <a:off x="1854045" y="4958838"/>
            <a:ext cx="7289955" cy="184662"/>
          </a:xfrm>
          <a:prstGeom prst="rect">
            <a:avLst/>
          </a:prstGeom>
          <a:noFill/>
        </p:spPr>
        <p:txBody>
          <a:bodyPr wrap="square" lIns="91435" tIns="45718" rIns="91435" bIns="45718" rtlCol="0">
            <a:spAutoFit/>
          </a:bodyPr>
          <a:lstStyle/>
          <a:p>
            <a:pPr algn="r"/>
            <a:r>
              <a:rPr lang="en-US" sz="600" dirty="0" err="1">
                <a:solidFill>
                  <a:srgbClr val="FFFFFF"/>
                </a:solidFill>
                <a:latin typeface="Century Gothic"/>
                <a:cs typeface="Gill Sans Light"/>
              </a:rPr>
              <a:t>Jeukendrup</a:t>
            </a:r>
            <a:r>
              <a:rPr lang="en-US" sz="600" dirty="0">
                <a:solidFill>
                  <a:srgbClr val="FFFFFF"/>
                </a:solidFill>
                <a:latin typeface="Century Gothic"/>
                <a:cs typeface="Gill Sans Light"/>
              </a:rPr>
              <a:t>, Rollo &amp; Carter. Sports Science Exchange (2013) Vol. 26, No. 118, 1-8. </a:t>
            </a:r>
          </a:p>
        </p:txBody>
      </p:sp>
      <p:sp>
        <p:nvSpPr>
          <p:cNvPr id="23" name="Rectangle 22"/>
          <p:cNvSpPr/>
          <p:nvPr/>
        </p:nvSpPr>
        <p:spPr>
          <a:xfrm>
            <a:off x="1802370" y="4806684"/>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12916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12" y="10633"/>
            <a:ext cx="9174798" cy="5132868"/>
          </a:xfrm>
          <a:prstGeom prst="rect">
            <a:avLst/>
          </a:prstGeom>
        </p:spPr>
      </p:pic>
      <p:grpSp>
        <p:nvGrpSpPr>
          <p:cNvPr id="60" name="Group 59"/>
          <p:cNvGrpSpPr/>
          <p:nvPr/>
        </p:nvGrpSpPr>
        <p:grpSpPr>
          <a:xfrm>
            <a:off x="-1" y="2718975"/>
            <a:ext cx="9188225" cy="1459772"/>
            <a:chOff x="-1" y="0"/>
            <a:chExt cx="9188225" cy="1300480"/>
          </a:xfrm>
        </p:grpSpPr>
        <p:sp>
          <p:nvSpPr>
            <p:cNvPr id="61" name="Rectangle 60"/>
            <p:cNvSpPr/>
            <p:nvPr/>
          </p:nvSpPr>
          <p:spPr>
            <a:xfrm>
              <a:off x="-1" y="0"/>
              <a:ext cx="9188225"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94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94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899250"/>
            <a:ext cx="996371" cy="1099222"/>
          </a:xfrm>
          <a:prstGeom prst="rect">
            <a:avLst/>
          </a:prstGeom>
        </p:spPr>
      </p:pic>
      <p:grpSp>
        <p:nvGrpSpPr>
          <p:cNvPr id="66" name="Group 65"/>
          <p:cNvGrpSpPr/>
          <p:nvPr/>
        </p:nvGrpSpPr>
        <p:grpSpPr>
          <a:xfrm>
            <a:off x="528230" y="3158286"/>
            <a:ext cx="405568" cy="620216"/>
            <a:chOff x="11210925" y="4422775"/>
            <a:chExt cx="596900" cy="912813"/>
          </a:xfrm>
          <a:solidFill>
            <a:srgbClr val="335720"/>
          </a:solidFill>
        </p:grpSpPr>
        <p:sp>
          <p:nvSpPr>
            <p:cNvPr id="67" name="Freeform 27"/>
            <p:cNvSpPr>
              <a:spLocks noEditPoints="1"/>
            </p:cNvSpPr>
            <p:nvPr/>
          </p:nvSpPr>
          <p:spPr bwMode="auto">
            <a:xfrm>
              <a:off x="11210925" y="4422775"/>
              <a:ext cx="596900" cy="912813"/>
            </a:xfrm>
            <a:custGeom>
              <a:avLst/>
              <a:gdLst>
                <a:gd name="T0" fmla="*/ 82 w 376"/>
                <a:gd name="T1" fmla="*/ 231 h 575"/>
                <a:gd name="T2" fmla="*/ 46 w 376"/>
                <a:gd name="T3" fmla="*/ 263 h 575"/>
                <a:gd name="T4" fmla="*/ 20 w 376"/>
                <a:gd name="T5" fmla="*/ 303 h 575"/>
                <a:gd name="T6" fmla="*/ 4 w 376"/>
                <a:gd name="T7" fmla="*/ 349 h 575"/>
                <a:gd name="T8" fmla="*/ 0 w 376"/>
                <a:gd name="T9" fmla="*/ 387 h 575"/>
                <a:gd name="T10" fmla="*/ 14 w 376"/>
                <a:gd name="T11" fmla="*/ 460 h 575"/>
                <a:gd name="T12" fmla="*/ 55 w 376"/>
                <a:gd name="T13" fmla="*/ 519 h 575"/>
                <a:gd name="T14" fmla="*/ 115 w 376"/>
                <a:gd name="T15" fmla="*/ 560 h 575"/>
                <a:gd name="T16" fmla="*/ 188 w 376"/>
                <a:gd name="T17" fmla="*/ 575 h 575"/>
                <a:gd name="T18" fmla="*/ 244 w 376"/>
                <a:gd name="T19" fmla="*/ 566 h 575"/>
                <a:gd name="T20" fmla="*/ 308 w 376"/>
                <a:gd name="T21" fmla="*/ 532 h 575"/>
                <a:gd name="T22" fmla="*/ 354 w 376"/>
                <a:gd name="T23" fmla="*/ 476 h 575"/>
                <a:gd name="T24" fmla="*/ 375 w 376"/>
                <a:gd name="T25" fmla="*/ 405 h 575"/>
                <a:gd name="T26" fmla="*/ 374 w 376"/>
                <a:gd name="T27" fmla="*/ 362 h 575"/>
                <a:gd name="T28" fmla="*/ 362 w 376"/>
                <a:gd name="T29" fmla="*/ 315 h 575"/>
                <a:gd name="T30" fmla="*/ 339 w 376"/>
                <a:gd name="T31" fmla="*/ 275 h 575"/>
                <a:gd name="T32" fmla="*/ 307 w 376"/>
                <a:gd name="T33" fmla="*/ 241 h 575"/>
                <a:gd name="T34" fmla="*/ 275 w 376"/>
                <a:gd name="T35" fmla="*/ 151 h 575"/>
                <a:gd name="T36" fmla="*/ 263 w 376"/>
                <a:gd name="T37" fmla="*/ 141 h 575"/>
                <a:gd name="T38" fmla="*/ 363 w 376"/>
                <a:gd name="T39" fmla="*/ 16 h 575"/>
                <a:gd name="T40" fmla="*/ 359 w 376"/>
                <a:gd name="T41" fmla="*/ 4 h 575"/>
                <a:gd name="T42" fmla="*/ 343 w 376"/>
                <a:gd name="T43" fmla="*/ 5 h 575"/>
                <a:gd name="T44" fmla="*/ 310 w 376"/>
                <a:gd name="T45" fmla="*/ 20 h 575"/>
                <a:gd name="T46" fmla="*/ 308 w 376"/>
                <a:gd name="T47" fmla="*/ 4 h 575"/>
                <a:gd name="T48" fmla="*/ 295 w 376"/>
                <a:gd name="T49" fmla="*/ 3 h 575"/>
                <a:gd name="T50" fmla="*/ 197 w 376"/>
                <a:gd name="T51" fmla="*/ 96 h 575"/>
                <a:gd name="T52" fmla="*/ 262 w 376"/>
                <a:gd name="T53" fmla="*/ 16 h 575"/>
                <a:gd name="T54" fmla="*/ 257 w 376"/>
                <a:gd name="T55" fmla="*/ 4 h 575"/>
                <a:gd name="T56" fmla="*/ 241 w 376"/>
                <a:gd name="T57" fmla="*/ 5 h 575"/>
                <a:gd name="T58" fmla="*/ 132 w 376"/>
                <a:gd name="T59" fmla="*/ 3 h 575"/>
                <a:gd name="T60" fmla="*/ 119 w 376"/>
                <a:gd name="T61" fmla="*/ 4 h 575"/>
                <a:gd name="T62" fmla="*/ 117 w 376"/>
                <a:gd name="T63" fmla="*/ 20 h 575"/>
                <a:gd name="T64" fmla="*/ 85 w 376"/>
                <a:gd name="T65" fmla="*/ 5 h 575"/>
                <a:gd name="T66" fmla="*/ 68 w 376"/>
                <a:gd name="T67" fmla="*/ 4 h 575"/>
                <a:gd name="T68" fmla="*/ 65 w 376"/>
                <a:gd name="T69" fmla="*/ 16 h 575"/>
                <a:gd name="T70" fmla="*/ 35 w 376"/>
                <a:gd name="T71" fmla="*/ 5 h 575"/>
                <a:gd name="T72" fmla="*/ 22 w 376"/>
                <a:gd name="T73" fmla="*/ 1 h 575"/>
                <a:gd name="T74" fmla="*/ 13 w 376"/>
                <a:gd name="T75" fmla="*/ 12 h 575"/>
                <a:gd name="T76" fmla="*/ 115 w 376"/>
                <a:gd name="T77" fmla="*/ 141 h 575"/>
                <a:gd name="T78" fmla="*/ 106 w 376"/>
                <a:gd name="T79" fmla="*/ 151 h 575"/>
                <a:gd name="T80" fmla="*/ 262 w 376"/>
                <a:gd name="T81" fmla="*/ 214 h 575"/>
                <a:gd name="T82" fmla="*/ 207 w 376"/>
                <a:gd name="T83" fmla="*/ 199 h 575"/>
                <a:gd name="T84" fmla="*/ 152 w 376"/>
                <a:gd name="T85" fmla="*/ 202 h 575"/>
                <a:gd name="T86" fmla="*/ 188 w 376"/>
                <a:gd name="T87" fmla="*/ 222 h 575"/>
                <a:gd name="T88" fmla="*/ 219 w 376"/>
                <a:gd name="T89" fmla="*/ 225 h 575"/>
                <a:gd name="T90" fmla="*/ 267 w 376"/>
                <a:gd name="T91" fmla="*/ 242 h 575"/>
                <a:gd name="T92" fmla="*/ 293 w 376"/>
                <a:gd name="T93" fmla="*/ 261 h 575"/>
                <a:gd name="T94" fmla="*/ 328 w 376"/>
                <a:gd name="T95" fmla="*/ 301 h 575"/>
                <a:gd name="T96" fmla="*/ 352 w 376"/>
                <a:gd name="T97" fmla="*/ 368 h 575"/>
                <a:gd name="T98" fmla="*/ 349 w 376"/>
                <a:gd name="T99" fmla="*/ 420 h 575"/>
                <a:gd name="T100" fmla="*/ 324 w 376"/>
                <a:gd name="T101" fmla="*/ 478 h 575"/>
                <a:gd name="T102" fmla="*/ 280 w 376"/>
                <a:gd name="T103" fmla="*/ 523 h 575"/>
                <a:gd name="T104" fmla="*/ 222 w 376"/>
                <a:gd name="T105" fmla="*/ 548 h 575"/>
                <a:gd name="T106" fmla="*/ 171 w 376"/>
                <a:gd name="T107" fmla="*/ 550 h 575"/>
                <a:gd name="T108" fmla="*/ 110 w 376"/>
                <a:gd name="T109" fmla="*/ 532 h 575"/>
                <a:gd name="T110" fmla="*/ 62 w 376"/>
                <a:gd name="T111" fmla="*/ 492 h 575"/>
                <a:gd name="T112" fmla="*/ 31 w 376"/>
                <a:gd name="T113" fmla="*/ 435 h 575"/>
                <a:gd name="T114" fmla="*/ 24 w 376"/>
                <a:gd name="T115" fmla="*/ 387 h 575"/>
                <a:gd name="T116" fmla="*/ 41 w 376"/>
                <a:gd name="T117" fmla="*/ 314 h 575"/>
                <a:gd name="T118" fmla="*/ 86 w 376"/>
                <a:gd name="T119" fmla="*/ 258 h 575"/>
                <a:gd name="T120" fmla="*/ 114 w 376"/>
                <a:gd name="T121" fmla="*/ 240 h 575"/>
                <a:gd name="T122" fmla="*/ 168 w 376"/>
                <a:gd name="T123" fmla="*/ 22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 h="575">
                  <a:moveTo>
                    <a:pt x="106" y="151"/>
                  </a:moveTo>
                  <a:lnTo>
                    <a:pt x="92" y="225"/>
                  </a:lnTo>
                  <a:lnTo>
                    <a:pt x="92" y="225"/>
                  </a:lnTo>
                  <a:lnTo>
                    <a:pt x="82" y="231"/>
                  </a:lnTo>
                  <a:lnTo>
                    <a:pt x="73" y="238"/>
                  </a:lnTo>
                  <a:lnTo>
                    <a:pt x="64" y="247"/>
                  </a:lnTo>
                  <a:lnTo>
                    <a:pt x="54" y="255"/>
                  </a:lnTo>
                  <a:lnTo>
                    <a:pt x="46" y="263"/>
                  </a:lnTo>
                  <a:lnTo>
                    <a:pt x="39" y="272"/>
                  </a:lnTo>
                  <a:lnTo>
                    <a:pt x="32" y="282"/>
                  </a:lnTo>
                  <a:lnTo>
                    <a:pt x="26" y="293"/>
                  </a:lnTo>
                  <a:lnTo>
                    <a:pt x="20" y="303"/>
                  </a:lnTo>
                  <a:lnTo>
                    <a:pt x="14" y="314"/>
                  </a:lnTo>
                  <a:lnTo>
                    <a:pt x="10" y="325"/>
                  </a:lnTo>
                  <a:lnTo>
                    <a:pt x="6" y="337"/>
                  </a:lnTo>
                  <a:lnTo>
                    <a:pt x="4" y="349"/>
                  </a:lnTo>
                  <a:lnTo>
                    <a:pt x="2" y="361"/>
                  </a:lnTo>
                  <a:lnTo>
                    <a:pt x="0" y="374"/>
                  </a:lnTo>
                  <a:lnTo>
                    <a:pt x="0" y="387"/>
                  </a:lnTo>
                  <a:lnTo>
                    <a:pt x="0" y="387"/>
                  </a:lnTo>
                  <a:lnTo>
                    <a:pt x="1" y="405"/>
                  </a:lnTo>
                  <a:lnTo>
                    <a:pt x="4" y="425"/>
                  </a:lnTo>
                  <a:lnTo>
                    <a:pt x="8" y="442"/>
                  </a:lnTo>
                  <a:lnTo>
                    <a:pt x="14" y="460"/>
                  </a:lnTo>
                  <a:lnTo>
                    <a:pt x="23" y="476"/>
                  </a:lnTo>
                  <a:lnTo>
                    <a:pt x="32" y="492"/>
                  </a:lnTo>
                  <a:lnTo>
                    <a:pt x="43" y="506"/>
                  </a:lnTo>
                  <a:lnTo>
                    <a:pt x="55" y="519"/>
                  </a:lnTo>
                  <a:lnTo>
                    <a:pt x="69" y="532"/>
                  </a:lnTo>
                  <a:lnTo>
                    <a:pt x="83" y="543"/>
                  </a:lnTo>
                  <a:lnTo>
                    <a:pt x="99" y="552"/>
                  </a:lnTo>
                  <a:lnTo>
                    <a:pt x="115" y="560"/>
                  </a:lnTo>
                  <a:lnTo>
                    <a:pt x="132" y="566"/>
                  </a:lnTo>
                  <a:lnTo>
                    <a:pt x="150" y="571"/>
                  </a:lnTo>
                  <a:lnTo>
                    <a:pt x="169" y="574"/>
                  </a:lnTo>
                  <a:lnTo>
                    <a:pt x="188" y="575"/>
                  </a:lnTo>
                  <a:lnTo>
                    <a:pt x="188" y="575"/>
                  </a:lnTo>
                  <a:lnTo>
                    <a:pt x="207" y="574"/>
                  </a:lnTo>
                  <a:lnTo>
                    <a:pt x="226" y="571"/>
                  </a:lnTo>
                  <a:lnTo>
                    <a:pt x="244" y="566"/>
                  </a:lnTo>
                  <a:lnTo>
                    <a:pt x="262" y="560"/>
                  </a:lnTo>
                  <a:lnTo>
                    <a:pt x="278" y="552"/>
                  </a:lnTo>
                  <a:lnTo>
                    <a:pt x="293" y="543"/>
                  </a:lnTo>
                  <a:lnTo>
                    <a:pt x="308" y="532"/>
                  </a:lnTo>
                  <a:lnTo>
                    <a:pt x="321" y="519"/>
                  </a:lnTo>
                  <a:lnTo>
                    <a:pt x="333" y="506"/>
                  </a:lnTo>
                  <a:lnTo>
                    <a:pt x="344" y="492"/>
                  </a:lnTo>
                  <a:lnTo>
                    <a:pt x="354" y="476"/>
                  </a:lnTo>
                  <a:lnTo>
                    <a:pt x="361" y="460"/>
                  </a:lnTo>
                  <a:lnTo>
                    <a:pt x="368" y="442"/>
                  </a:lnTo>
                  <a:lnTo>
                    <a:pt x="372" y="425"/>
                  </a:lnTo>
                  <a:lnTo>
                    <a:pt x="375" y="405"/>
                  </a:lnTo>
                  <a:lnTo>
                    <a:pt x="376" y="387"/>
                  </a:lnTo>
                  <a:lnTo>
                    <a:pt x="376" y="387"/>
                  </a:lnTo>
                  <a:lnTo>
                    <a:pt x="375" y="375"/>
                  </a:lnTo>
                  <a:lnTo>
                    <a:pt x="374" y="362"/>
                  </a:lnTo>
                  <a:lnTo>
                    <a:pt x="372" y="350"/>
                  </a:lnTo>
                  <a:lnTo>
                    <a:pt x="370" y="338"/>
                  </a:lnTo>
                  <a:lnTo>
                    <a:pt x="366" y="326"/>
                  </a:lnTo>
                  <a:lnTo>
                    <a:pt x="362" y="315"/>
                  </a:lnTo>
                  <a:lnTo>
                    <a:pt x="357" y="305"/>
                  </a:lnTo>
                  <a:lnTo>
                    <a:pt x="352" y="295"/>
                  </a:lnTo>
                  <a:lnTo>
                    <a:pt x="346" y="284"/>
                  </a:lnTo>
                  <a:lnTo>
                    <a:pt x="339" y="275"/>
                  </a:lnTo>
                  <a:lnTo>
                    <a:pt x="332" y="266"/>
                  </a:lnTo>
                  <a:lnTo>
                    <a:pt x="324" y="257"/>
                  </a:lnTo>
                  <a:lnTo>
                    <a:pt x="316" y="249"/>
                  </a:lnTo>
                  <a:lnTo>
                    <a:pt x="307" y="241"/>
                  </a:lnTo>
                  <a:lnTo>
                    <a:pt x="297" y="234"/>
                  </a:lnTo>
                  <a:lnTo>
                    <a:pt x="288" y="227"/>
                  </a:lnTo>
                  <a:lnTo>
                    <a:pt x="275" y="151"/>
                  </a:lnTo>
                  <a:lnTo>
                    <a:pt x="275" y="151"/>
                  </a:lnTo>
                  <a:lnTo>
                    <a:pt x="273" y="147"/>
                  </a:lnTo>
                  <a:lnTo>
                    <a:pt x="271" y="144"/>
                  </a:lnTo>
                  <a:lnTo>
                    <a:pt x="267" y="142"/>
                  </a:lnTo>
                  <a:lnTo>
                    <a:pt x="263" y="141"/>
                  </a:lnTo>
                  <a:lnTo>
                    <a:pt x="262" y="141"/>
                  </a:lnTo>
                  <a:lnTo>
                    <a:pt x="360" y="20"/>
                  </a:lnTo>
                  <a:lnTo>
                    <a:pt x="360" y="20"/>
                  </a:lnTo>
                  <a:lnTo>
                    <a:pt x="363" y="16"/>
                  </a:lnTo>
                  <a:lnTo>
                    <a:pt x="363" y="12"/>
                  </a:lnTo>
                  <a:lnTo>
                    <a:pt x="362" y="7"/>
                  </a:lnTo>
                  <a:lnTo>
                    <a:pt x="359" y="4"/>
                  </a:lnTo>
                  <a:lnTo>
                    <a:pt x="359" y="4"/>
                  </a:lnTo>
                  <a:lnTo>
                    <a:pt x="355" y="1"/>
                  </a:lnTo>
                  <a:lnTo>
                    <a:pt x="350" y="0"/>
                  </a:lnTo>
                  <a:lnTo>
                    <a:pt x="346" y="3"/>
                  </a:lnTo>
                  <a:lnTo>
                    <a:pt x="343" y="5"/>
                  </a:lnTo>
                  <a:lnTo>
                    <a:pt x="231" y="141"/>
                  </a:lnTo>
                  <a:lnTo>
                    <a:pt x="211" y="141"/>
                  </a:lnTo>
                  <a:lnTo>
                    <a:pt x="310" y="20"/>
                  </a:lnTo>
                  <a:lnTo>
                    <a:pt x="310" y="20"/>
                  </a:lnTo>
                  <a:lnTo>
                    <a:pt x="312" y="16"/>
                  </a:lnTo>
                  <a:lnTo>
                    <a:pt x="313" y="12"/>
                  </a:lnTo>
                  <a:lnTo>
                    <a:pt x="311" y="7"/>
                  </a:lnTo>
                  <a:lnTo>
                    <a:pt x="308" y="4"/>
                  </a:lnTo>
                  <a:lnTo>
                    <a:pt x="308" y="4"/>
                  </a:lnTo>
                  <a:lnTo>
                    <a:pt x="304" y="1"/>
                  </a:lnTo>
                  <a:lnTo>
                    <a:pt x="299" y="0"/>
                  </a:lnTo>
                  <a:lnTo>
                    <a:pt x="295" y="3"/>
                  </a:lnTo>
                  <a:lnTo>
                    <a:pt x="291" y="5"/>
                  </a:lnTo>
                  <a:lnTo>
                    <a:pt x="181" y="141"/>
                  </a:lnTo>
                  <a:lnTo>
                    <a:pt x="160" y="141"/>
                  </a:lnTo>
                  <a:lnTo>
                    <a:pt x="197" y="96"/>
                  </a:lnTo>
                  <a:lnTo>
                    <a:pt x="198" y="96"/>
                  </a:lnTo>
                  <a:lnTo>
                    <a:pt x="259" y="20"/>
                  </a:lnTo>
                  <a:lnTo>
                    <a:pt x="259" y="20"/>
                  </a:lnTo>
                  <a:lnTo>
                    <a:pt x="262" y="16"/>
                  </a:lnTo>
                  <a:lnTo>
                    <a:pt x="262" y="12"/>
                  </a:lnTo>
                  <a:lnTo>
                    <a:pt x="260" y="7"/>
                  </a:lnTo>
                  <a:lnTo>
                    <a:pt x="257" y="4"/>
                  </a:lnTo>
                  <a:lnTo>
                    <a:pt x="257" y="4"/>
                  </a:lnTo>
                  <a:lnTo>
                    <a:pt x="253" y="1"/>
                  </a:lnTo>
                  <a:lnTo>
                    <a:pt x="249" y="0"/>
                  </a:lnTo>
                  <a:lnTo>
                    <a:pt x="244" y="3"/>
                  </a:lnTo>
                  <a:lnTo>
                    <a:pt x="241" y="5"/>
                  </a:lnTo>
                  <a:lnTo>
                    <a:pt x="189" y="69"/>
                  </a:lnTo>
                  <a:lnTo>
                    <a:pt x="135" y="5"/>
                  </a:lnTo>
                  <a:lnTo>
                    <a:pt x="135" y="5"/>
                  </a:lnTo>
                  <a:lnTo>
                    <a:pt x="132" y="3"/>
                  </a:lnTo>
                  <a:lnTo>
                    <a:pt x="128" y="0"/>
                  </a:lnTo>
                  <a:lnTo>
                    <a:pt x="123" y="1"/>
                  </a:lnTo>
                  <a:lnTo>
                    <a:pt x="119" y="4"/>
                  </a:lnTo>
                  <a:lnTo>
                    <a:pt x="119" y="4"/>
                  </a:lnTo>
                  <a:lnTo>
                    <a:pt x="116" y="7"/>
                  </a:lnTo>
                  <a:lnTo>
                    <a:pt x="115" y="12"/>
                  </a:lnTo>
                  <a:lnTo>
                    <a:pt x="115" y="16"/>
                  </a:lnTo>
                  <a:lnTo>
                    <a:pt x="117" y="20"/>
                  </a:lnTo>
                  <a:lnTo>
                    <a:pt x="173" y="88"/>
                  </a:lnTo>
                  <a:lnTo>
                    <a:pt x="165" y="98"/>
                  </a:lnTo>
                  <a:lnTo>
                    <a:pt x="85" y="5"/>
                  </a:lnTo>
                  <a:lnTo>
                    <a:pt x="85" y="5"/>
                  </a:lnTo>
                  <a:lnTo>
                    <a:pt x="81" y="1"/>
                  </a:lnTo>
                  <a:lnTo>
                    <a:pt x="77" y="0"/>
                  </a:lnTo>
                  <a:lnTo>
                    <a:pt x="72" y="1"/>
                  </a:lnTo>
                  <a:lnTo>
                    <a:pt x="68" y="4"/>
                  </a:lnTo>
                  <a:lnTo>
                    <a:pt x="68" y="4"/>
                  </a:lnTo>
                  <a:lnTo>
                    <a:pt x="66" y="8"/>
                  </a:lnTo>
                  <a:lnTo>
                    <a:pt x="64" y="12"/>
                  </a:lnTo>
                  <a:lnTo>
                    <a:pt x="65" y="16"/>
                  </a:lnTo>
                  <a:lnTo>
                    <a:pt x="67" y="20"/>
                  </a:lnTo>
                  <a:lnTo>
                    <a:pt x="150" y="116"/>
                  </a:lnTo>
                  <a:lnTo>
                    <a:pt x="137" y="132"/>
                  </a:lnTo>
                  <a:lnTo>
                    <a:pt x="35" y="5"/>
                  </a:lnTo>
                  <a:lnTo>
                    <a:pt x="35" y="5"/>
                  </a:lnTo>
                  <a:lnTo>
                    <a:pt x="31" y="3"/>
                  </a:lnTo>
                  <a:lnTo>
                    <a:pt x="27" y="0"/>
                  </a:lnTo>
                  <a:lnTo>
                    <a:pt x="22" y="1"/>
                  </a:lnTo>
                  <a:lnTo>
                    <a:pt x="18" y="4"/>
                  </a:lnTo>
                  <a:lnTo>
                    <a:pt x="18" y="4"/>
                  </a:lnTo>
                  <a:lnTo>
                    <a:pt x="14" y="7"/>
                  </a:lnTo>
                  <a:lnTo>
                    <a:pt x="13" y="12"/>
                  </a:lnTo>
                  <a:lnTo>
                    <a:pt x="14" y="16"/>
                  </a:lnTo>
                  <a:lnTo>
                    <a:pt x="17" y="20"/>
                  </a:lnTo>
                  <a:lnTo>
                    <a:pt x="115" y="141"/>
                  </a:lnTo>
                  <a:lnTo>
                    <a:pt x="115" y="141"/>
                  </a:lnTo>
                  <a:lnTo>
                    <a:pt x="112" y="142"/>
                  </a:lnTo>
                  <a:lnTo>
                    <a:pt x="109" y="144"/>
                  </a:lnTo>
                  <a:lnTo>
                    <a:pt x="107" y="147"/>
                  </a:lnTo>
                  <a:lnTo>
                    <a:pt x="106" y="151"/>
                  </a:lnTo>
                  <a:lnTo>
                    <a:pt x="106" y="151"/>
                  </a:lnTo>
                  <a:close/>
                  <a:moveTo>
                    <a:pt x="127" y="165"/>
                  </a:moveTo>
                  <a:lnTo>
                    <a:pt x="252" y="165"/>
                  </a:lnTo>
                  <a:lnTo>
                    <a:pt x="262" y="214"/>
                  </a:lnTo>
                  <a:lnTo>
                    <a:pt x="262" y="214"/>
                  </a:lnTo>
                  <a:lnTo>
                    <a:pt x="244" y="208"/>
                  </a:lnTo>
                  <a:lnTo>
                    <a:pt x="226" y="202"/>
                  </a:lnTo>
                  <a:lnTo>
                    <a:pt x="207" y="199"/>
                  </a:lnTo>
                  <a:lnTo>
                    <a:pt x="188" y="198"/>
                  </a:lnTo>
                  <a:lnTo>
                    <a:pt x="188" y="198"/>
                  </a:lnTo>
                  <a:lnTo>
                    <a:pt x="170" y="199"/>
                  </a:lnTo>
                  <a:lnTo>
                    <a:pt x="152" y="202"/>
                  </a:lnTo>
                  <a:lnTo>
                    <a:pt x="135" y="207"/>
                  </a:lnTo>
                  <a:lnTo>
                    <a:pt x="119" y="212"/>
                  </a:lnTo>
                  <a:lnTo>
                    <a:pt x="127" y="165"/>
                  </a:lnTo>
                  <a:close/>
                  <a:moveTo>
                    <a:pt x="188" y="222"/>
                  </a:moveTo>
                  <a:lnTo>
                    <a:pt x="188" y="222"/>
                  </a:lnTo>
                  <a:lnTo>
                    <a:pt x="199" y="223"/>
                  </a:lnTo>
                  <a:lnTo>
                    <a:pt x="209" y="224"/>
                  </a:lnTo>
                  <a:lnTo>
                    <a:pt x="219" y="225"/>
                  </a:lnTo>
                  <a:lnTo>
                    <a:pt x="229" y="227"/>
                  </a:lnTo>
                  <a:lnTo>
                    <a:pt x="239" y="230"/>
                  </a:lnTo>
                  <a:lnTo>
                    <a:pt x="248" y="234"/>
                  </a:lnTo>
                  <a:lnTo>
                    <a:pt x="267" y="242"/>
                  </a:lnTo>
                  <a:lnTo>
                    <a:pt x="267" y="242"/>
                  </a:lnTo>
                  <a:lnTo>
                    <a:pt x="280" y="251"/>
                  </a:lnTo>
                  <a:lnTo>
                    <a:pt x="280" y="251"/>
                  </a:lnTo>
                  <a:lnTo>
                    <a:pt x="293" y="261"/>
                  </a:lnTo>
                  <a:lnTo>
                    <a:pt x="293" y="261"/>
                  </a:lnTo>
                  <a:lnTo>
                    <a:pt x="307" y="272"/>
                  </a:lnTo>
                  <a:lnTo>
                    <a:pt x="318" y="285"/>
                  </a:lnTo>
                  <a:lnTo>
                    <a:pt x="328" y="301"/>
                  </a:lnTo>
                  <a:lnTo>
                    <a:pt x="336" y="316"/>
                  </a:lnTo>
                  <a:lnTo>
                    <a:pt x="344" y="333"/>
                  </a:lnTo>
                  <a:lnTo>
                    <a:pt x="349" y="350"/>
                  </a:lnTo>
                  <a:lnTo>
                    <a:pt x="352" y="368"/>
                  </a:lnTo>
                  <a:lnTo>
                    <a:pt x="353" y="387"/>
                  </a:lnTo>
                  <a:lnTo>
                    <a:pt x="353" y="387"/>
                  </a:lnTo>
                  <a:lnTo>
                    <a:pt x="352" y="403"/>
                  </a:lnTo>
                  <a:lnTo>
                    <a:pt x="349" y="420"/>
                  </a:lnTo>
                  <a:lnTo>
                    <a:pt x="345" y="435"/>
                  </a:lnTo>
                  <a:lnTo>
                    <a:pt x="339" y="451"/>
                  </a:lnTo>
                  <a:lnTo>
                    <a:pt x="332" y="465"/>
                  </a:lnTo>
                  <a:lnTo>
                    <a:pt x="324" y="478"/>
                  </a:lnTo>
                  <a:lnTo>
                    <a:pt x="315" y="492"/>
                  </a:lnTo>
                  <a:lnTo>
                    <a:pt x="305" y="503"/>
                  </a:lnTo>
                  <a:lnTo>
                    <a:pt x="292" y="513"/>
                  </a:lnTo>
                  <a:lnTo>
                    <a:pt x="280" y="523"/>
                  </a:lnTo>
                  <a:lnTo>
                    <a:pt x="267" y="532"/>
                  </a:lnTo>
                  <a:lnTo>
                    <a:pt x="252" y="538"/>
                  </a:lnTo>
                  <a:lnTo>
                    <a:pt x="237" y="544"/>
                  </a:lnTo>
                  <a:lnTo>
                    <a:pt x="222" y="548"/>
                  </a:lnTo>
                  <a:lnTo>
                    <a:pt x="205" y="550"/>
                  </a:lnTo>
                  <a:lnTo>
                    <a:pt x="188" y="551"/>
                  </a:lnTo>
                  <a:lnTo>
                    <a:pt x="188" y="551"/>
                  </a:lnTo>
                  <a:lnTo>
                    <a:pt x="171" y="550"/>
                  </a:lnTo>
                  <a:lnTo>
                    <a:pt x="155" y="548"/>
                  </a:lnTo>
                  <a:lnTo>
                    <a:pt x="140" y="544"/>
                  </a:lnTo>
                  <a:lnTo>
                    <a:pt x="124" y="538"/>
                  </a:lnTo>
                  <a:lnTo>
                    <a:pt x="110" y="532"/>
                  </a:lnTo>
                  <a:lnTo>
                    <a:pt x="96" y="523"/>
                  </a:lnTo>
                  <a:lnTo>
                    <a:pt x="83" y="513"/>
                  </a:lnTo>
                  <a:lnTo>
                    <a:pt x="72" y="503"/>
                  </a:lnTo>
                  <a:lnTo>
                    <a:pt x="62" y="492"/>
                  </a:lnTo>
                  <a:lnTo>
                    <a:pt x="51" y="478"/>
                  </a:lnTo>
                  <a:lnTo>
                    <a:pt x="43" y="465"/>
                  </a:lnTo>
                  <a:lnTo>
                    <a:pt x="37" y="451"/>
                  </a:lnTo>
                  <a:lnTo>
                    <a:pt x="31" y="435"/>
                  </a:lnTo>
                  <a:lnTo>
                    <a:pt x="27" y="420"/>
                  </a:lnTo>
                  <a:lnTo>
                    <a:pt x="25" y="403"/>
                  </a:lnTo>
                  <a:lnTo>
                    <a:pt x="24" y="387"/>
                  </a:lnTo>
                  <a:lnTo>
                    <a:pt x="24" y="387"/>
                  </a:lnTo>
                  <a:lnTo>
                    <a:pt x="25" y="368"/>
                  </a:lnTo>
                  <a:lnTo>
                    <a:pt x="28" y="349"/>
                  </a:lnTo>
                  <a:lnTo>
                    <a:pt x="34" y="331"/>
                  </a:lnTo>
                  <a:lnTo>
                    <a:pt x="41" y="314"/>
                  </a:lnTo>
                  <a:lnTo>
                    <a:pt x="50" y="298"/>
                  </a:lnTo>
                  <a:lnTo>
                    <a:pt x="61" y="283"/>
                  </a:lnTo>
                  <a:lnTo>
                    <a:pt x="73" y="270"/>
                  </a:lnTo>
                  <a:lnTo>
                    <a:pt x="86" y="258"/>
                  </a:lnTo>
                  <a:lnTo>
                    <a:pt x="86" y="258"/>
                  </a:lnTo>
                  <a:lnTo>
                    <a:pt x="101" y="248"/>
                  </a:lnTo>
                  <a:lnTo>
                    <a:pt x="101" y="248"/>
                  </a:lnTo>
                  <a:lnTo>
                    <a:pt x="114" y="240"/>
                  </a:lnTo>
                  <a:lnTo>
                    <a:pt x="114" y="240"/>
                  </a:lnTo>
                  <a:lnTo>
                    <a:pt x="131" y="232"/>
                  </a:lnTo>
                  <a:lnTo>
                    <a:pt x="149" y="227"/>
                  </a:lnTo>
                  <a:lnTo>
                    <a:pt x="168" y="224"/>
                  </a:lnTo>
                  <a:lnTo>
                    <a:pt x="188" y="222"/>
                  </a:lnTo>
                  <a:lnTo>
                    <a:pt x="188" y="2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8"/>
            <p:cNvSpPr>
              <a:spLocks noEditPoints="1"/>
            </p:cNvSpPr>
            <p:nvPr/>
          </p:nvSpPr>
          <p:spPr bwMode="auto">
            <a:xfrm>
              <a:off x="11276013" y="4802188"/>
              <a:ext cx="466725" cy="468313"/>
            </a:xfrm>
            <a:custGeom>
              <a:avLst/>
              <a:gdLst>
                <a:gd name="T0" fmla="*/ 1 w 294"/>
                <a:gd name="T1" fmla="*/ 162 h 295"/>
                <a:gd name="T2" fmla="*/ 11 w 294"/>
                <a:gd name="T3" fmla="*/ 204 h 295"/>
                <a:gd name="T4" fmla="*/ 34 w 294"/>
                <a:gd name="T5" fmla="*/ 241 h 295"/>
                <a:gd name="T6" fmla="*/ 65 w 294"/>
                <a:gd name="T7" fmla="*/ 269 h 295"/>
                <a:gd name="T8" fmla="*/ 104 w 294"/>
                <a:gd name="T9" fmla="*/ 287 h 295"/>
                <a:gd name="T10" fmla="*/ 147 w 294"/>
                <a:gd name="T11" fmla="*/ 295 h 295"/>
                <a:gd name="T12" fmla="*/ 176 w 294"/>
                <a:gd name="T13" fmla="*/ 292 h 295"/>
                <a:gd name="T14" fmla="*/ 217 w 294"/>
                <a:gd name="T15" fmla="*/ 277 h 295"/>
                <a:gd name="T16" fmla="*/ 251 w 294"/>
                <a:gd name="T17" fmla="*/ 252 h 295"/>
                <a:gd name="T18" fmla="*/ 276 w 294"/>
                <a:gd name="T19" fmla="*/ 218 h 295"/>
                <a:gd name="T20" fmla="*/ 291 w 294"/>
                <a:gd name="T21" fmla="*/ 177 h 295"/>
                <a:gd name="T22" fmla="*/ 294 w 294"/>
                <a:gd name="T23" fmla="*/ 148 h 295"/>
                <a:gd name="T24" fmla="*/ 285 w 294"/>
                <a:gd name="T25" fmla="*/ 99 h 295"/>
                <a:gd name="T26" fmla="*/ 262 w 294"/>
                <a:gd name="T27" fmla="*/ 56 h 295"/>
                <a:gd name="T28" fmla="*/ 239 w 294"/>
                <a:gd name="T29" fmla="*/ 33 h 295"/>
                <a:gd name="T30" fmla="*/ 223 w 294"/>
                <a:gd name="T31" fmla="*/ 22 h 295"/>
                <a:gd name="T32" fmla="*/ 197 w 294"/>
                <a:gd name="T33" fmla="*/ 10 h 295"/>
                <a:gd name="T34" fmla="*/ 160 w 294"/>
                <a:gd name="T35" fmla="*/ 1 h 295"/>
                <a:gd name="T36" fmla="*/ 134 w 294"/>
                <a:gd name="T37" fmla="*/ 1 h 295"/>
                <a:gd name="T38" fmla="*/ 96 w 294"/>
                <a:gd name="T39" fmla="*/ 10 h 295"/>
                <a:gd name="T40" fmla="*/ 72 w 294"/>
                <a:gd name="T41" fmla="*/ 22 h 295"/>
                <a:gd name="T42" fmla="*/ 55 w 294"/>
                <a:gd name="T43" fmla="*/ 33 h 295"/>
                <a:gd name="T44" fmla="*/ 33 w 294"/>
                <a:gd name="T45" fmla="*/ 56 h 295"/>
                <a:gd name="T46" fmla="*/ 9 w 294"/>
                <a:gd name="T47" fmla="*/ 98 h 295"/>
                <a:gd name="T48" fmla="*/ 0 w 294"/>
                <a:gd name="T49" fmla="*/ 148 h 295"/>
                <a:gd name="T50" fmla="*/ 102 w 294"/>
                <a:gd name="T51" fmla="*/ 33 h 295"/>
                <a:gd name="T52" fmla="*/ 135 w 294"/>
                <a:gd name="T53" fmla="*/ 25 h 295"/>
                <a:gd name="T54" fmla="*/ 159 w 294"/>
                <a:gd name="T55" fmla="*/ 25 h 295"/>
                <a:gd name="T56" fmla="*/ 193 w 294"/>
                <a:gd name="T57" fmla="*/ 33 h 295"/>
                <a:gd name="T58" fmla="*/ 209 w 294"/>
                <a:gd name="T59" fmla="*/ 41 h 295"/>
                <a:gd name="T60" fmla="*/ 231 w 294"/>
                <a:gd name="T61" fmla="*/ 58 h 295"/>
                <a:gd name="T62" fmla="*/ 248 w 294"/>
                <a:gd name="T63" fmla="*/ 78 h 295"/>
                <a:gd name="T64" fmla="*/ 262 w 294"/>
                <a:gd name="T65" fmla="*/ 102 h 295"/>
                <a:gd name="T66" fmla="*/ 269 w 294"/>
                <a:gd name="T67" fmla="*/ 129 h 295"/>
                <a:gd name="T68" fmla="*/ 271 w 294"/>
                <a:gd name="T69" fmla="*/ 148 h 295"/>
                <a:gd name="T70" fmla="*/ 265 w 294"/>
                <a:gd name="T71" fmla="*/ 184 h 295"/>
                <a:gd name="T72" fmla="*/ 249 w 294"/>
                <a:gd name="T73" fmla="*/ 217 h 295"/>
                <a:gd name="T74" fmla="*/ 226 w 294"/>
                <a:gd name="T75" fmla="*/ 242 h 295"/>
                <a:gd name="T76" fmla="*/ 195 w 294"/>
                <a:gd name="T77" fmla="*/ 261 h 295"/>
                <a:gd name="T78" fmla="*/ 160 w 294"/>
                <a:gd name="T79" fmla="*/ 270 h 295"/>
                <a:gd name="T80" fmla="*/ 134 w 294"/>
                <a:gd name="T81" fmla="*/ 270 h 295"/>
                <a:gd name="T82" fmla="*/ 100 w 294"/>
                <a:gd name="T83" fmla="*/ 261 h 295"/>
                <a:gd name="T84" fmla="*/ 69 w 294"/>
                <a:gd name="T85" fmla="*/ 242 h 295"/>
                <a:gd name="T86" fmla="*/ 45 w 294"/>
                <a:gd name="T87" fmla="*/ 217 h 295"/>
                <a:gd name="T88" fmla="*/ 30 w 294"/>
                <a:gd name="T89" fmla="*/ 184 h 295"/>
                <a:gd name="T90" fmla="*/ 24 w 294"/>
                <a:gd name="T91" fmla="*/ 148 h 295"/>
                <a:gd name="T92" fmla="*/ 26 w 294"/>
                <a:gd name="T93" fmla="*/ 129 h 295"/>
                <a:gd name="T94" fmla="*/ 33 w 294"/>
                <a:gd name="T95" fmla="*/ 102 h 295"/>
                <a:gd name="T96" fmla="*/ 45 w 294"/>
                <a:gd name="T97" fmla="*/ 78 h 295"/>
                <a:gd name="T98" fmla="*/ 64 w 294"/>
                <a:gd name="T99" fmla="*/ 58 h 295"/>
                <a:gd name="T100" fmla="*/ 85 w 294"/>
                <a:gd name="T101" fmla="*/ 41 h 295"/>
                <a:gd name="T102" fmla="*/ 102 w 294"/>
                <a:gd name="T103" fmla="*/ 3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4" h="295">
                  <a:moveTo>
                    <a:pt x="0" y="148"/>
                  </a:moveTo>
                  <a:lnTo>
                    <a:pt x="0" y="148"/>
                  </a:lnTo>
                  <a:lnTo>
                    <a:pt x="1" y="162"/>
                  </a:lnTo>
                  <a:lnTo>
                    <a:pt x="3" y="177"/>
                  </a:lnTo>
                  <a:lnTo>
                    <a:pt x="7" y="191"/>
                  </a:lnTo>
                  <a:lnTo>
                    <a:pt x="11" y="204"/>
                  </a:lnTo>
                  <a:lnTo>
                    <a:pt x="18" y="218"/>
                  </a:lnTo>
                  <a:lnTo>
                    <a:pt x="26" y="230"/>
                  </a:lnTo>
                  <a:lnTo>
                    <a:pt x="34" y="241"/>
                  </a:lnTo>
                  <a:lnTo>
                    <a:pt x="43" y="252"/>
                  </a:lnTo>
                  <a:lnTo>
                    <a:pt x="53" y="261"/>
                  </a:lnTo>
                  <a:lnTo>
                    <a:pt x="65" y="269"/>
                  </a:lnTo>
                  <a:lnTo>
                    <a:pt x="77" y="277"/>
                  </a:lnTo>
                  <a:lnTo>
                    <a:pt x="90" y="283"/>
                  </a:lnTo>
                  <a:lnTo>
                    <a:pt x="104" y="287"/>
                  </a:lnTo>
                  <a:lnTo>
                    <a:pt x="118" y="292"/>
                  </a:lnTo>
                  <a:lnTo>
                    <a:pt x="132" y="294"/>
                  </a:lnTo>
                  <a:lnTo>
                    <a:pt x="147" y="295"/>
                  </a:lnTo>
                  <a:lnTo>
                    <a:pt x="147" y="295"/>
                  </a:lnTo>
                  <a:lnTo>
                    <a:pt x="162" y="294"/>
                  </a:lnTo>
                  <a:lnTo>
                    <a:pt x="176" y="292"/>
                  </a:lnTo>
                  <a:lnTo>
                    <a:pt x="191" y="287"/>
                  </a:lnTo>
                  <a:lnTo>
                    <a:pt x="204" y="283"/>
                  </a:lnTo>
                  <a:lnTo>
                    <a:pt x="217" y="277"/>
                  </a:lnTo>
                  <a:lnTo>
                    <a:pt x="229" y="269"/>
                  </a:lnTo>
                  <a:lnTo>
                    <a:pt x="240" y="261"/>
                  </a:lnTo>
                  <a:lnTo>
                    <a:pt x="251" y="252"/>
                  </a:lnTo>
                  <a:lnTo>
                    <a:pt x="261" y="241"/>
                  </a:lnTo>
                  <a:lnTo>
                    <a:pt x="269" y="230"/>
                  </a:lnTo>
                  <a:lnTo>
                    <a:pt x="276" y="218"/>
                  </a:lnTo>
                  <a:lnTo>
                    <a:pt x="282" y="204"/>
                  </a:lnTo>
                  <a:lnTo>
                    <a:pt x="287" y="191"/>
                  </a:lnTo>
                  <a:lnTo>
                    <a:pt x="291" y="177"/>
                  </a:lnTo>
                  <a:lnTo>
                    <a:pt x="293" y="162"/>
                  </a:lnTo>
                  <a:lnTo>
                    <a:pt x="294" y="148"/>
                  </a:lnTo>
                  <a:lnTo>
                    <a:pt x="294" y="148"/>
                  </a:lnTo>
                  <a:lnTo>
                    <a:pt x="293" y="131"/>
                  </a:lnTo>
                  <a:lnTo>
                    <a:pt x="290" y="114"/>
                  </a:lnTo>
                  <a:lnTo>
                    <a:pt x="285" y="99"/>
                  </a:lnTo>
                  <a:lnTo>
                    <a:pt x="279" y="83"/>
                  </a:lnTo>
                  <a:lnTo>
                    <a:pt x="271" y="69"/>
                  </a:lnTo>
                  <a:lnTo>
                    <a:pt x="262" y="56"/>
                  </a:lnTo>
                  <a:lnTo>
                    <a:pt x="251" y="44"/>
                  </a:lnTo>
                  <a:lnTo>
                    <a:pt x="239" y="33"/>
                  </a:lnTo>
                  <a:lnTo>
                    <a:pt x="239" y="33"/>
                  </a:lnTo>
                  <a:lnTo>
                    <a:pt x="231" y="27"/>
                  </a:lnTo>
                  <a:lnTo>
                    <a:pt x="223" y="22"/>
                  </a:lnTo>
                  <a:lnTo>
                    <a:pt x="223" y="22"/>
                  </a:lnTo>
                  <a:lnTo>
                    <a:pt x="210" y="15"/>
                  </a:lnTo>
                  <a:lnTo>
                    <a:pt x="197" y="10"/>
                  </a:lnTo>
                  <a:lnTo>
                    <a:pt x="197" y="10"/>
                  </a:lnTo>
                  <a:lnTo>
                    <a:pt x="186" y="5"/>
                  </a:lnTo>
                  <a:lnTo>
                    <a:pt x="173" y="3"/>
                  </a:lnTo>
                  <a:lnTo>
                    <a:pt x="160" y="1"/>
                  </a:lnTo>
                  <a:lnTo>
                    <a:pt x="147" y="0"/>
                  </a:lnTo>
                  <a:lnTo>
                    <a:pt x="147" y="0"/>
                  </a:lnTo>
                  <a:lnTo>
                    <a:pt x="134" y="1"/>
                  </a:lnTo>
                  <a:lnTo>
                    <a:pt x="121" y="3"/>
                  </a:lnTo>
                  <a:lnTo>
                    <a:pt x="109" y="5"/>
                  </a:lnTo>
                  <a:lnTo>
                    <a:pt x="96" y="10"/>
                  </a:lnTo>
                  <a:lnTo>
                    <a:pt x="96" y="10"/>
                  </a:lnTo>
                  <a:lnTo>
                    <a:pt x="84" y="15"/>
                  </a:lnTo>
                  <a:lnTo>
                    <a:pt x="72" y="22"/>
                  </a:lnTo>
                  <a:lnTo>
                    <a:pt x="72" y="22"/>
                  </a:lnTo>
                  <a:lnTo>
                    <a:pt x="64" y="27"/>
                  </a:lnTo>
                  <a:lnTo>
                    <a:pt x="55" y="33"/>
                  </a:lnTo>
                  <a:lnTo>
                    <a:pt x="55" y="33"/>
                  </a:lnTo>
                  <a:lnTo>
                    <a:pt x="43" y="43"/>
                  </a:lnTo>
                  <a:lnTo>
                    <a:pt x="33" y="56"/>
                  </a:lnTo>
                  <a:lnTo>
                    <a:pt x="23" y="69"/>
                  </a:lnTo>
                  <a:lnTo>
                    <a:pt x="15" y="83"/>
                  </a:lnTo>
                  <a:lnTo>
                    <a:pt x="9" y="98"/>
                  </a:lnTo>
                  <a:lnTo>
                    <a:pt x="4" y="114"/>
                  </a:lnTo>
                  <a:lnTo>
                    <a:pt x="1" y="131"/>
                  </a:lnTo>
                  <a:lnTo>
                    <a:pt x="0" y="148"/>
                  </a:lnTo>
                  <a:lnTo>
                    <a:pt x="0" y="148"/>
                  </a:lnTo>
                  <a:close/>
                  <a:moveTo>
                    <a:pt x="102" y="33"/>
                  </a:moveTo>
                  <a:lnTo>
                    <a:pt x="102" y="33"/>
                  </a:lnTo>
                  <a:lnTo>
                    <a:pt x="112" y="29"/>
                  </a:lnTo>
                  <a:lnTo>
                    <a:pt x="123" y="27"/>
                  </a:lnTo>
                  <a:lnTo>
                    <a:pt x="135" y="25"/>
                  </a:lnTo>
                  <a:lnTo>
                    <a:pt x="147" y="25"/>
                  </a:lnTo>
                  <a:lnTo>
                    <a:pt x="147" y="25"/>
                  </a:lnTo>
                  <a:lnTo>
                    <a:pt x="159" y="25"/>
                  </a:lnTo>
                  <a:lnTo>
                    <a:pt x="170" y="27"/>
                  </a:lnTo>
                  <a:lnTo>
                    <a:pt x="182" y="29"/>
                  </a:lnTo>
                  <a:lnTo>
                    <a:pt x="193" y="33"/>
                  </a:lnTo>
                  <a:lnTo>
                    <a:pt x="193" y="33"/>
                  </a:lnTo>
                  <a:lnTo>
                    <a:pt x="201" y="37"/>
                  </a:lnTo>
                  <a:lnTo>
                    <a:pt x="209" y="41"/>
                  </a:lnTo>
                  <a:lnTo>
                    <a:pt x="216" y="46"/>
                  </a:lnTo>
                  <a:lnTo>
                    <a:pt x="224" y="52"/>
                  </a:lnTo>
                  <a:lnTo>
                    <a:pt x="231" y="58"/>
                  </a:lnTo>
                  <a:lnTo>
                    <a:pt x="237" y="64"/>
                  </a:lnTo>
                  <a:lnTo>
                    <a:pt x="243" y="71"/>
                  </a:lnTo>
                  <a:lnTo>
                    <a:pt x="248" y="78"/>
                  </a:lnTo>
                  <a:lnTo>
                    <a:pt x="253" y="85"/>
                  </a:lnTo>
                  <a:lnTo>
                    <a:pt x="257" y="94"/>
                  </a:lnTo>
                  <a:lnTo>
                    <a:pt x="262" y="102"/>
                  </a:lnTo>
                  <a:lnTo>
                    <a:pt x="265" y="110"/>
                  </a:lnTo>
                  <a:lnTo>
                    <a:pt x="267" y="119"/>
                  </a:lnTo>
                  <a:lnTo>
                    <a:pt x="269" y="129"/>
                  </a:lnTo>
                  <a:lnTo>
                    <a:pt x="270" y="138"/>
                  </a:lnTo>
                  <a:lnTo>
                    <a:pt x="271" y="148"/>
                  </a:lnTo>
                  <a:lnTo>
                    <a:pt x="271" y="148"/>
                  </a:lnTo>
                  <a:lnTo>
                    <a:pt x="270" y="160"/>
                  </a:lnTo>
                  <a:lnTo>
                    <a:pt x="268" y="173"/>
                  </a:lnTo>
                  <a:lnTo>
                    <a:pt x="265" y="184"/>
                  </a:lnTo>
                  <a:lnTo>
                    <a:pt x="261" y="195"/>
                  </a:lnTo>
                  <a:lnTo>
                    <a:pt x="255" y="206"/>
                  </a:lnTo>
                  <a:lnTo>
                    <a:pt x="249" y="217"/>
                  </a:lnTo>
                  <a:lnTo>
                    <a:pt x="242" y="226"/>
                  </a:lnTo>
                  <a:lnTo>
                    <a:pt x="234" y="235"/>
                  </a:lnTo>
                  <a:lnTo>
                    <a:pt x="226" y="242"/>
                  </a:lnTo>
                  <a:lnTo>
                    <a:pt x="216" y="249"/>
                  </a:lnTo>
                  <a:lnTo>
                    <a:pt x="206" y="256"/>
                  </a:lnTo>
                  <a:lnTo>
                    <a:pt x="195" y="261"/>
                  </a:lnTo>
                  <a:lnTo>
                    <a:pt x="184" y="265"/>
                  </a:lnTo>
                  <a:lnTo>
                    <a:pt x="172" y="268"/>
                  </a:lnTo>
                  <a:lnTo>
                    <a:pt x="160" y="270"/>
                  </a:lnTo>
                  <a:lnTo>
                    <a:pt x="147" y="271"/>
                  </a:lnTo>
                  <a:lnTo>
                    <a:pt x="147" y="271"/>
                  </a:lnTo>
                  <a:lnTo>
                    <a:pt x="134" y="270"/>
                  </a:lnTo>
                  <a:lnTo>
                    <a:pt x="122" y="268"/>
                  </a:lnTo>
                  <a:lnTo>
                    <a:pt x="111" y="265"/>
                  </a:lnTo>
                  <a:lnTo>
                    <a:pt x="100" y="261"/>
                  </a:lnTo>
                  <a:lnTo>
                    <a:pt x="88" y="256"/>
                  </a:lnTo>
                  <a:lnTo>
                    <a:pt x="78" y="249"/>
                  </a:lnTo>
                  <a:lnTo>
                    <a:pt x="69" y="242"/>
                  </a:lnTo>
                  <a:lnTo>
                    <a:pt x="60" y="235"/>
                  </a:lnTo>
                  <a:lnTo>
                    <a:pt x="52" y="226"/>
                  </a:lnTo>
                  <a:lnTo>
                    <a:pt x="45" y="217"/>
                  </a:lnTo>
                  <a:lnTo>
                    <a:pt x="39" y="206"/>
                  </a:lnTo>
                  <a:lnTo>
                    <a:pt x="34" y="195"/>
                  </a:lnTo>
                  <a:lnTo>
                    <a:pt x="30" y="184"/>
                  </a:lnTo>
                  <a:lnTo>
                    <a:pt x="27" y="173"/>
                  </a:lnTo>
                  <a:lnTo>
                    <a:pt x="25" y="160"/>
                  </a:lnTo>
                  <a:lnTo>
                    <a:pt x="24" y="148"/>
                  </a:lnTo>
                  <a:lnTo>
                    <a:pt x="24" y="148"/>
                  </a:lnTo>
                  <a:lnTo>
                    <a:pt x="25" y="138"/>
                  </a:lnTo>
                  <a:lnTo>
                    <a:pt x="26" y="129"/>
                  </a:lnTo>
                  <a:lnTo>
                    <a:pt x="27" y="119"/>
                  </a:lnTo>
                  <a:lnTo>
                    <a:pt x="30" y="110"/>
                  </a:lnTo>
                  <a:lnTo>
                    <a:pt x="33" y="102"/>
                  </a:lnTo>
                  <a:lnTo>
                    <a:pt x="36" y="94"/>
                  </a:lnTo>
                  <a:lnTo>
                    <a:pt x="41" y="85"/>
                  </a:lnTo>
                  <a:lnTo>
                    <a:pt x="45" y="78"/>
                  </a:lnTo>
                  <a:lnTo>
                    <a:pt x="51" y="71"/>
                  </a:lnTo>
                  <a:lnTo>
                    <a:pt x="56" y="64"/>
                  </a:lnTo>
                  <a:lnTo>
                    <a:pt x="64" y="58"/>
                  </a:lnTo>
                  <a:lnTo>
                    <a:pt x="70" y="52"/>
                  </a:lnTo>
                  <a:lnTo>
                    <a:pt x="77" y="46"/>
                  </a:lnTo>
                  <a:lnTo>
                    <a:pt x="85" y="41"/>
                  </a:lnTo>
                  <a:lnTo>
                    <a:pt x="93" y="37"/>
                  </a:lnTo>
                  <a:lnTo>
                    <a:pt x="102" y="33"/>
                  </a:lnTo>
                  <a:lnTo>
                    <a:pt x="102"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9"/>
            <p:cNvSpPr>
              <a:spLocks/>
            </p:cNvSpPr>
            <p:nvPr/>
          </p:nvSpPr>
          <p:spPr bwMode="auto">
            <a:xfrm>
              <a:off x="11406188" y="4884738"/>
              <a:ext cx="206375" cy="285750"/>
            </a:xfrm>
            <a:custGeom>
              <a:avLst/>
              <a:gdLst>
                <a:gd name="T0" fmla="*/ 18 w 130"/>
                <a:gd name="T1" fmla="*/ 55 h 180"/>
                <a:gd name="T2" fmla="*/ 61 w 130"/>
                <a:gd name="T3" fmla="*/ 31 h 180"/>
                <a:gd name="T4" fmla="*/ 61 w 130"/>
                <a:gd name="T5" fmla="*/ 156 h 180"/>
                <a:gd name="T6" fmla="*/ 19 w 130"/>
                <a:gd name="T7" fmla="*/ 156 h 180"/>
                <a:gd name="T8" fmla="*/ 19 w 130"/>
                <a:gd name="T9" fmla="*/ 156 h 180"/>
                <a:gd name="T10" fmla="*/ 13 w 130"/>
                <a:gd name="T11" fmla="*/ 158 h 180"/>
                <a:gd name="T12" fmla="*/ 10 w 130"/>
                <a:gd name="T13" fmla="*/ 160 h 180"/>
                <a:gd name="T14" fmla="*/ 7 w 130"/>
                <a:gd name="T15" fmla="*/ 164 h 180"/>
                <a:gd name="T16" fmla="*/ 6 w 130"/>
                <a:gd name="T17" fmla="*/ 168 h 180"/>
                <a:gd name="T18" fmla="*/ 6 w 130"/>
                <a:gd name="T19" fmla="*/ 168 h 180"/>
                <a:gd name="T20" fmla="*/ 7 w 130"/>
                <a:gd name="T21" fmla="*/ 173 h 180"/>
                <a:gd name="T22" fmla="*/ 10 w 130"/>
                <a:gd name="T23" fmla="*/ 176 h 180"/>
                <a:gd name="T24" fmla="*/ 13 w 130"/>
                <a:gd name="T25" fmla="*/ 179 h 180"/>
                <a:gd name="T26" fmla="*/ 19 w 130"/>
                <a:gd name="T27" fmla="*/ 180 h 180"/>
                <a:gd name="T28" fmla="*/ 118 w 130"/>
                <a:gd name="T29" fmla="*/ 180 h 180"/>
                <a:gd name="T30" fmla="*/ 118 w 130"/>
                <a:gd name="T31" fmla="*/ 180 h 180"/>
                <a:gd name="T32" fmla="*/ 123 w 130"/>
                <a:gd name="T33" fmla="*/ 179 h 180"/>
                <a:gd name="T34" fmla="*/ 126 w 130"/>
                <a:gd name="T35" fmla="*/ 176 h 180"/>
                <a:gd name="T36" fmla="*/ 129 w 130"/>
                <a:gd name="T37" fmla="*/ 173 h 180"/>
                <a:gd name="T38" fmla="*/ 130 w 130"/>
                <a:gd name="T39" fmla="*/ 168 h 180"/>
                <a:gd name="T40" fmla="*/ 130 w 130"/>
                <a:gd name="T41" fmla="*/ 168 h 180"/>
                <a:gd name="T42" fmla="*/ 129 w 130"/>
                <a:gd name="T43" fmla="*/ 164 h 180"/>
                <a:gd name="T44" fmla="*/ 126 w 130"/>
                <a:gd name="T45" fmla="*/ 160 h 180"/>
                <a:gd name="T46" fmla="*/ 123 w 130"/>
                <a:gd name="T47" fmla="*/ 158 h 180"/>
                <a:gd name="T48" fmla="*/ 118 w 130"/>
                <a:gd name="T49" fmla="*/ 156 h 180"/>
                <a:gd name="T50" fmla="*/ 84 w 130"/>
                <a:gd name="T51" fmla="*/ 156 h 180"/>
                <a:gd name="T52" fmla="*/ 84 w 130"/>
                <a:gd name="T53" fmla="*/ 12 h 180"/>
                <a:gd name="T54" fmla="*/ 84 w 130"/>
                <a:gd name="T55" fmla="*/ 12 h 180"/>
                <a:gd name="T56" fmla="*/ 83 w 130"/>
                <a:gd name="T57" fmla="*/ 9 h 180"/>
                <a:gd name="T58" fmla="*/ 82 w 130"/>
                <a:gd name="T59" fmla="*/ 6 h 180"/>
                <a:gd name="T60" fmla="*/ 80 w 130"/>
                <a:gd name="T61" fmla="*/ 4 h 180"/>
                <a:gd name="T62" fmla="*/ 78 w 130"/>
                <a:gd name="T63" fmla="*/ 2 h 180"/>
                <a:gd name="T64" fmla="*/ 78 w 130"/>
                <a:gd name="T65" fmla="*/ 2 h 180"/>
                <a:gd name="T66" fmla="*/ 75 w 130"/>
                <a:gd name="T67" fmla="*/ 1 h 180"/>
                <a:gd name="T68" fmla="*/ 72 w 130"/>
                <a:gd name="T69" fmla="*/ 0 h 180"/>
                <a:gd name="T70" fmla="*/ 69 w 130"/>
                <a:gd name="T71" fmla="*/ 1 h 180"/>
                <a:gd name="T72" fmla="*/ 67 w 130"/>
                <a:gd name="T73" fmla="*/ 2 h 180"/>
                <a:gd name="T74" fmla="*/ 6 w 130"/>
                <a:gd name="T75" fmla="*/ 34 h 180"/>
                <a:gd name="T76" fmla="*/ 6 w 130"/>
                <a:gd name="T77" fmla="*/ 34 h 180"/>
                <a:gd name="T78" fmla="*/ 3 w 130"/>
                <a:gd name="T79" fmla="*/ 38 h 180"/>
                <a:gd name="T80" fmla="*/ 0 w 130"/>
                <a:gd name="T81" fmla="*/ 42 h 180"/>
                <a:gd name="T82" fmla="*/ 0 w 130"/>
                <a:gd name="T83" fmla="*/ 46 h 180"/>
                <a:gd name="T84" fmla="*/ 1 w 130"/>
                <a:gd name="T85" fmla="*/ 50 h 180"/>
                <a:gd name="T86" fmla="*/ 1 w 130"/>
                <a:gd name="T87" fmla="*/ 50 h 180"/>
                <a:gd name="T88" fmla="*/ 4 w 130"/>
                <a:gd name="T89" fmla="*/ 54 h 180"/>
                <a:gd name="T90" fmla="*/ 8 w 130"/>
                <a:gd name="T91" fmla="*/ 56 h 180"/>
                <a:gd name="T92" fmla="*/ 13 w 130"/>
                <a:gd name="T93" fmla="*/ 56 h 180"/>
                <a:gd name="T94" fmla="*/ 18 w 130"/>
                <a:gd name="T95" fmla="*/ 55 h 180"/>
                <a:gd name="T96" fmla="*/ 18 w 130"/>
                <a:gd name="T97" fmla="*/ 5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180">
                  <a:moveTo>
                    <a:pt x="18" y="55"/>
                  </a:moveTo>
                  <a:lnTo>
                    <a:pt x="61" y="31"/>
                  </a:lnTo>
                  <a:lnTo>
                    <a:pt x="61" y="156"/>
                  </a:lnTo>
                  <a:lnTo>
                    <a:pt x="19" y="156"/>
                  </a:lnTo>
                  <a:lnTo>
                    <a:pt x="19" y="156"/>
                  </a:lnTo>
                  <a:lnTo>
                    <a:pt x="13" y="158"/>
                  </a:lnTo>
                  <a:lnTo>
                    <a:pt x="10" y="160"/>
                  </a:lnTo>
                  <a:lnTo>
                    <a:pt x="7" y="164"/>
                  </a:lnTo>
                  <a:lnTo>
                    <a:pt x="6" y="168"/>
                  </a:lnTo>
                  <a:lnTo>
                    <a:pt x="6" y="168"/>
                  </a:lnTo>
                  <a:lnTo>
                    <a:pt x="7" y="173"/>
                  </a:lnTo>
                  <a:lnTo>
                    <a:pt x="10" y="176"/>
                  </a:lnTo>
                  <a:lnTo>
                    <a:pt x="13" y="179"/>
                  </a:lnTo>
                  <a:lnTo>
                    <a:pt x="19" y="180"/>
                  </a:lnTo>
                  <a:lnTo>
                    <a:pt x="118" y="180"/>
                  </a:lnTo>
                  <a:lnTo>
                    <a:pt x="118" y="180"/>
                  </a:lnTo>
                  <a:lnTo>
                    <a:pt x="123" y="179"/>
                  </a:lnTo>
                  <a:lnTo>
                    <a:pt x="126" y="176"/>
                  </a:lnTo>
                  <a:lnTo>
                    <a:pt x="129" y="173"/>
                  </a:lnTo>
                  <a:lnTo>
                    <a:pt x="130" y="168"/>
                  </a:lnTo>
                  <a:lnTo>
                    <a:pt x="130" y="168"/>
                  </a:lnTo>
                  <a:lnTo>
                    <a:pt x="129" y="164"/>
                  </a:lnTo>
                  <a:lnTo>
                    <a:pt x="126" y="160"/>
                  </a:lnTo>
                  <a:lnTo>
                    <a:pt x="123" y="158"/>
                  </a:lnTo>
                  <a:lnTo>
                    <a:pt x="118" y="156"/>
                  </a:lnTo>
                  <a:lnTo>
                    <a:pt x="84" y="156"/>
                  </a:lnTo>
                  <a:lnTo>
                    <a:pt x="84" y="12"/>
                  </a:lnTo>
                  <a:lnTo>
                    <a:pt x="84" y="12"/>
                  </a:lnTo>
                  <a:lnTo>
                    <a:pt x="83" y="9"/>
                  </a:lnTo>
                  <a:lnTo>
                    <a:pt x="82" y="6"/>
                  </a:lnTo>
                  <a:lnTo>
                    <a:pt x="80" y="4"/>
                  </a:lnTo>
                  <a:lnTo>
                    <a:pt x="78" y="2"/>
                  </a:lnTo>
                  <a:lnTo>
                    <a:pt x="78" y="2"/>
                  </a:lnTo>
                  <a:lnTo>
                    <a:pt x="75" y="1"/>
                  </a:lnTo>
                  <a:lnTo>
                    <a:pt x="72" y="0"/>
                  </a:lnTo>
                  <a:lnTo>
                    <a:pt x="69" y="1"/>
                  </a:lnTo>
                  <a:lnTo>
                    <a:pt x="67" y="2"/>
                  </a:lnTo>
                  <a:lnTo>
                    <a:pt x="6" y="34"/>
                  </a:lnTo>
                  <a:lnTo>
                    <a:pt x="6" y="34"/>
                  </a:lnTo>
                  <a:lnTo>
                    <a:pt x="3" y="38"/>
                  </a:lnTo>
                  <a:lnTo>
                    <a:pt x="0" y="42"/>
                  </a:lnTo>
                  <a:lnTo>
                    <a:pt x="0" y="46"/>
                  </a:lnTo>
                  <a:lnTo>
                    <a:pt x="1" y="50"/>
                  </a:lnTo>
                  <a:lnTo>
                    <a:pt x="1" y="50"/>
                  </a:lnTo>
                  <a:lnTo>
                    <a:pt x="4" y="54"/>
                  </a:lnTo>
                  <a:lnTo>
                    <a:pt x="8" y="56"/>
                  </a:lnTo>
                  <a:lnTo>
                    <a:pt x="13" y="56"/>
                  </a:lnTo>
                  <a:lnTo>
                    <a:pt x="18" y="55"/>
                  </a:lnTo>
                  <a:lnTo>
                    <a:pt x="18"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a:xfrm>
            <a:off x="1769615" y="2890476"/>
            <a:ext cx="7418610" cy="1107996"/>
          </a:xfrm>
          <a:prstGeom prst="rect">
            <a:avLst/>
          </a:prstGeom>
        </p:spPr>
        <p:txBody>
          <a:bodyPr wrap="square">
            <a:spAutoFit/>
          </a:bodyPr>
          <a:lstStyle/>
          <a:p>
            <a:r>
              <a:rPr lang="en-US" sz="3300" b="1" dirty="0">
                <a:solidFill>
                  <a:schemeClr val="bg1"/>
                </a:solidFill>
                <a:latin typeface="Century Gothic" charset="0"/>
                <a:ea typeface="Century Gothic" charset="0"/>
                <a:cs typeface="Century Gothic" charset="0"/>
              </a:rPr>
              <a:t>A high rate of carbon oxidation </a:t>
            </a:r>
            <a:br>
              <a:rPr lang="en-US" sz="3300" b="1" dirty="0">
                <a:solidFill>
                  <a:schemeClr val="bg1"/>
                </a:solidFill>
                <a:latin typeface="Century Gothic" charset="0"/>
                <a:ea typeface="Century Gothic" charset="0"/>
                <a:cs typeface="Century Gothic" charset="0"/>
              </a:rPr>
            </a:br>
            <a:r>
              <a:rPr lang="en-US" sz="3300" b="1" dirty="0">
                <a:solidFill>
                  <a:schemeClr val="bg1"/>
                </a:solidFill>
                <a:latin typeface="Century Gothic" charset="0"/>
                <a:ea typeface="Century Gothic" charset="0"/>
                <a:cs typeface="Century Gothic" charset="0"/>
              </a:rPr>
              <a:t>can result in a better performance</a:t>
            </a:r>
          </a:p>
        </p:txBody>
      </p:sp>
      <p:cxnSp>
        <p:nvCxnSpPr>
          <p:cNvPr id="72" name="Straight Connector 71"/>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4" name="Text Box 7"/>
          <p:cNvSpPr txBox="1">
            <a:spLocks noChangeArrowheads="1"/>
          </p:cNvSpPr>
          <p:nvPr/>
        </p:nvSpPr>
        <p:spPr bwMode="auto">
          <a:xfrm>
            <a:off x="3597453" y="4978080"/>
            <a:ext cx="5546547" cy="165420"/>
          </a:xfrm>
          <a:prstGeom prst="rect">
            <a:avLst/>
          </a:prstGeom>
          <a:noFill/>
          <a:ln w="9525" algn="ctr">
            <a:noFill/>
            <a:miter lim="800000"/>
            <a:headEnd/>
            <a:tailEnd/>
          </a:ln>
        </p:spPr>
        <p:txBody>
          <a:bodyPr wrap="square" lIns="91430" tIns="45715" rIns="91430" bIns="45715">
            <a:spAutoFit/>
          </a:bodyPr>
          <a:lstStyle/>
          <a:p>
            <a:pPr algn="r">
              <a:lnSpc>
                <a:spcPct val="75000"/>
              </a:lnSpc>
              <a:spcBef>
                <a:spcPct val="50000"/>
              </a:spcBef>
              <a:defRPr/>
            </a:pPr>
            <a:r>
              <a:rPr lang="en-US" sz="600" dirty="0" err="1">
                <a:solidFill>
                  <a:srgbClr val="FFFFFF"/>
                </a:solidFill>
                <a:latin typeface="Century Gothic"/>
                <a:cs typeface="Gill Sans Light"/>
                <a:sym typeface="Gill Sans" charset="0"/>
              </a:rPr>
              <a:t>Jeukendrup</a:t>
            </a:r>
            <a:r>
              <a:rPr lang="en-US" sz="600" dirty="0">
                <a:solidFill>
                  <a:srgbClr val="FFFFFF"/>
                </a:solidFill>
                <a:latin typeface="Century Gothic"/>
                <a:cs typeface="Gill Sans Light"/>
                <a:sym typeface="Gill Sans" charset="0"/>
              </a:rPr>
              <a:t>, A. </a:t>
            </a:r>
            <a:r>
              <a:rPr lang="en-GB" sz="600" dirty="0">
                <a:solidFill>
                  <a:srgbClr val="FFFFFF"/>
                </a:solidFill>
                <a:latin typeface="Century Gothic"/>
                <a:cs typeface="Gill Sans Light"/>
                <a:sym typeface="Gill Sans" charset="0"/>
              </a:rPr>
              <a:t>2010, </a:t>
            </a:r>
            <a:r>
              <a:rPr lang="en-US" sz="600" dirty="0" err="1">
                <a:solidFill>
                  <a:srgbClr val="FFFFFF"/>
                </a:solidFill>
                <a:latin typeface="Century Gothic"/>
                <a:cs typeface="Gill Sans Light"/>
                <a:sym typeface="Gill Sans" charset="0"/>
              </a:rPr>
              <a:t>Curr</a:t>
            </a:r>
            <a:r>
              <a:rPr lang="en-US" sz="600" dirty="0">
                <a:solidFill>
                  <a:srgbClr val="FFFFFF"/>
                </a:solidFill>
                <a:latin typeface="Century Gothic"/>
                <a:cs typeface="Gill Sans Light"/>
                <a:sym typeface="Gill Sans" charset="0"/>
              </a:rPr>
              <a:t> </a:t>
            </a:r>
            <a:r>
              <a:rPr lang="en-US" sz="600" dirty="0" err="1">
                <a:solidFill>
                  <a:srgbClr val="FFFFFF"/>
                </a:solidFill>
                <a:latin typeface="Century Gothic"/>
                <a:cs typeface="Gill Sans Light"/>
                <a:sym typeface="Gill Sans" charset="0"/>
              </a:rPr>
              <a:t>Opin</a:t>
            </a:r>
            <a:r>
              <a:rPr lang="en-US" sz="600" dirty="0">
                <a:solidFill>
                  <a:srgbClr val="FFFFFF"/>
                </a:solidFill>
                <a:latin typeface="Century Gothic"/>
                <a:cs typeface="Gill Sans Light"/>
                <a:sym typeface="Gill Sans" charset="0"/>
              </a:rPr>
              <a:t> </a:t>
            </a:r>
            <a:r>
              <a:rPr lang="en-US" sz="600" dirty="0" err="1">
                <a:solidFill>
                  <a:srgbClr val="FFFFFF"/>
                </a:solidFill>
                <a:latin typeface="Century Gothic"/>
                <a:cs typeface="Gill Sans Light"/>
                <a:sym typeface="Gill Sans" charset="0"/>
              </a:rPr>
              <a:t>Clin</a:t>
            </a:r>
            <a:r>
              <a:rPr lang="en-US" sz="600" dirty="0">
                <a:solidFill>
                  <a:srgbClr val="FFFFFF"/>
                </a:solidFill>
                <a:latin typeface="Century Gothic"/>
                <a:cs typeface="Gill Sans Light"/>
                <a:sym typeface="Gill Sans" charset="0"/>
              </a:rPr>
              <a:t> </a:t>
            </a:r>
            <a:r>
              <a:rPr lang="en-US" sz="600" dirty="0" err="1">
                <a:solidFill>
                  <a:srgbClr val="FFFFFF"/>
                </a:solidFill>
                <a:latin typeface="Century Gothic"/>
                <a:cs typeface="Gill Sans Light"/>
                <a:sym typeface="Gill Sans" charset="0"/>
              </a:rPr>
              <a:t>Nutr</a:t>
            </a:r>
            <a:r>
              <a:rPr lang="en-US" sz="600" dirty="0">
                <a:solidFill>
                  <a:srgbClr val="FFFFFF"/>
                </a:solidFill>
                <a:latin typeface="Century Gothic"/>
                <a:cs typeface="Gill Sans Light"/>
                <a:sym typeface="Gill Sans" charset="0"/>
              </a:rPr>
              <a:t> </a:t>
            </a:r>
            <a:r>
              <a:rPr lang="en-US" sz="600" dirty="0" err="1">
                <a:solidFill>
                  <a:srgbClr val="FFFFFF"/>
                </a:solidFill>
                <a:latin typeface="Century Gothic"/>
                <a:cs typeface="Gill Sans Light"/>
                <a:sym typeface="Gill Sans" charset="0"/>
              </a:rPr>
              <a:t>Metab</a:t>
            </a:r>
            <a:r>
              <a:rPr lang="en-US" sz="600" dirty="0">
                <a:solidFill>
                  <a:srgbClr val="FFFFFF"/>
                </a:solidFill>
                <a:latin typeface="Century Gothic"/>
                <a:cs typeface="Gill Sans Light"/>
                <a:sym typeface="Gill Sans" charset="0"/>
              </a:rPr>
              <a:t> Care. 13:452-457.</a:t>
            </a:r>
            <a:endParaRPr lang="en-GB" sz="600" dirty="0">
              <a:solidFill>
                <a:srgbClr val="FFFFFF"/>
              </a:solidFill>
              <a:latin typeface="Century Gothic"/>
              <a:cs typeface="Gill Sans Light"/>
              <a:sym typeface="Gill Sans" charset="0"/>
            </a:endParaRPr>
          </a:p>
        </p:txBody>
      </p:sp>
      <p:sp>
        <p:nvSpPr>
          <p:cNvPr id="15" name="TextBox 14"/>
          <p:cNvSpPr txBox="1"/>
          <p:nvPr/>
        </p:nvSpPr>
        <p:spPr>
          <a:xfrm>
            <a:off x="3518896" y="4837659"/>
            <a:ext cx="5625104" cy="184662"/>
          </a:xfrm>
          <a:prstGeom prst="rect">
            <a:avLst/>
          </a:prstGeom>
          <a:noFill/>
        </p:spPr>
        <p:txBody>
          <a:bodyPr wrap="square" lIns="91435" tIns="45718" rIns="91435" bIns="45718" rtlCol="0">
            <a:spAutoFit/>
          </a:bodyPr>
          <a:lstStyle/>
          <a:p>
            <a:pPr algn="r"/>
            <a:r>
              <a:rPr lang="en-US" sz="600" dirty="0" err="1">
                <a:solidFill>
                  <a:srgbClr val="FFFFFF"/>
                </a:solidFill>
                <a:latin typeface="Century Gothic"/>
                <a:cs typeface="Gill Sans Light"/>
              </a:rPr>
              <a:t>Jeukendrup</a:t>
            </a:r>
            <a:r>
              <a:rPr lang="en-US" sz="600" dirty="0">
                <a:solidFill>
                  <a:srgbClr val="FFFFFF"/>
                </a:solidFill>
                <a:latin typeface="Century Gothic"/>
                <a:cs typeface="Gill Sans Light"/>
              </a:rPr>
              <a:t>, A. Sports Science Exchange (2013) Vol. 26, No. 108, 1-5. </a:t>
            </a:r>
          </a:p>
        </p:txBody>
      </p:sp>
    </p:spTree>
    <p:extLst>
      <p:ext uri="{BB962C8B-B14F-4D97-AF65-F5344CB8AC3E}">
        <p14:creationId xmlns:p14="http://schemas.microsoft.com/office/powerpoint/2010/main" val="1307620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p:cNvGrpSpPr/>
          <p:nvPr/>
        </p:nvGrpSpPr>
        <p:grpSpPr>
          <a:xfrm>
            <a:off x="-13329" y="-31789"/>
            <a:ext cx="9164464" cy="5175289"/>
            <a:chOff x="-13329" y="-31789"/>
            <a:chExt cx="9164464" cy="5175289"/>
          </a:xfrm>
        </p:grpSpPr>
        <p:pic>
          <p:nvPicPr>
            <p:cNvPr id="4" name="Picture 3"/>
            <p:cNvPicPr>
              <a:picLocks noChangeAspect="1"/>
            </p:cNvPicPr>
            <p:nvPr/>
          </p:nvPicPr>
          <p:blipFill rotWithShape="1">
            <a:blip r:embed="rId3" cstate="print">
              <a:alphaModFix amt="24000"/>
              <a:extLst>
                <a:ext uri="{28A0092B-C50C-407E-A947-70E740481C1C}">
                  <a14:useLocalDpi xmlns:a14="http://schemas.microsoft.com/office/drawing/2010/main"/>
                </a:ext>
              </a:extLst>
            </a:blip>
            <a:srcRect t="-25011"/>
            <a:stretch/>
          </p:blipFill>
          <p:spPr>
            <a:xfrm>
              <a:off x="-13329" y="-31789"/>
              <a:ext cx="9157330" cy="5175289"/>
            </a:xfrm>
            <a:prstGeom prst="rect">
              <a:avLst/>
            </a:prstGeom>
          </p:spPr>
        </p:pic>
        <p:sp>
          <p:nvSpPr>
            <p:cNvPr id="82" name="Rectangle 81"/>
            <p:cNvSpPr/>
            <p:nvPr/>
          </p:nvSpPr>
          <p:spPr>
            <a:xfrm>
              <a:off x="-7135" y="0"/>
              <a:ext cx="9158270" cy="995131"/>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66958" y="2122631"/>
              <a:ext cx="0" cy="3020869"/>
            </a:xfrm>
            <a:prstGeom prst="line">
              <a:avLst/>
            </a:prstGeom>
            <a:ln w="28575">
              <a:solidFill>
                <a:srgbClr val="508436"/>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 y="991552"/>
              <a:ext cx="4567635" cy="116254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
            <p:cNvSpPr/>
            <p:nvPr/>
          </p:nvSpPr>
          <p:spPr>
            <a:xfrm>
              <a:off x="-2271" y="991552"/>
              <a:ext cx="1691253" cy="116254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566958" y="991552"/>
              <a:ext cx="4577042" cy="116254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
            <p:cNvSpPr/>
            <p:nvPr/>
          </p:nvSpPr>
          <p:spPr>
            <a:xfrm>
              <a:off x="4573830" y="991552"/>
              <a:ext cx="1691253" cy="116254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0" y="2122631"/>
              <a:ext cx="914400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2" name="Hexagon 11"/>
            <p:cNvSpPr/>
            <p:nvPr/>
          </p:nvSpPr>
          <p:spPr>
            <a:xfrm rot="5400000">
              <a:off x="270591" y="1209131"/>
              <a:ext cx="868099" cy="748361"/>
            </a:xfrm>
            <a:prstGeom prst="hexagon">
              <a:avLst/>
            </a:prstGeom>
            <a:no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40141" y="1314628"/>
              <a:ext cx="1439818" cy="553998"/>
            </a:xfrm>
            <a:prstGeom prst="rect">
              <a:avLst/>
            </a:prstGeom>
          </p:spPr>
          <p:txBody>
            <a:bodyPr wrap="none">
              <a:spAutoFit/>
            </a:bodyPr>
            <a:lstStyle/>
            <a:p>
              <a:r>
                <a:rPr lang="en-US" sz="3000" b="1" i="1" dirty="0">
                  <a:solidFill>
                    <a:schemeClr val="bg1"/>
                  </a:solidFill>
                  <a:latin typeface="Century Gothic" charset="0"/>
                  <a:ea typeface="Century Gothic" charset="0"/>
                  <a:cs typeface="Century Gothic" charset="0"/>
                </a:rPr>
                <a:t>FASTER</a:t>
              </a:r>
            </a:p>
          </p:txBody>
        </p:sp>
        <p:sp>
          <p:nvSpPr>
            <p:cNvPr id="14" name="Hexagon 13"/>
            <p:cNvSpPr/>
            <p:nvPr/>
          </p:nvSpPr>
          <p:spPr>
            <a:xfrm rot="5400000">
              <a:off x="4799863" y="1209131"/>
              <a:ext cx="868099" cy="748361"/>
            </a:xfrm>
            <a:prstGeom prst="hexagon">
              <a:avLst/>
            </a:prstGeom>
            <a:no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96845" y="1314628"/>
              <a:ext cx="1648208" cy="553998"/>
            </a:xfrm>
            <a:prstGeom prst="rect">
              <a:avLst/>
            </a:prstGeom>
          </p:spPr>
          <p:txBody>
            <a:bodyPr wrap="none">
              <a:spAutoFit/>
            </a:bodyPr>
            <a:lstStyle/>
            <a:p>
              <a:r>
                <a:rPr lang="en-US" sz="3000" b="1" i="1" dirty="0">
                  <a:solidFill>
                    <a:schemeClr val="bg1"/>
                  </a:solidFill>
                  <a:latin typeface="Century Gothic" charset="0"/>
                  <a:ea typeface="Century Gothic" charset="0"/>
                  <a:cs typeface="Century Gothic" charset="0"/>
                </a:rPr>
                <a:t>SLOWER</a:t>
              </a:r>
            </a:p>
          </p:txBody>
        </p:sp>
        <p:cxnSp>
          <p:nvCxnSpPr>
            <p:cNvPr id="75" name="Straight Connector 74"/>
            <p:cNvCxnSpPr/>
            <p:nvPr/>
          </p:nvCxnSpPr>
          <p:spPr>
            <a:xfrm>
              <a:off x="5240182" y="2017361"/>
              <a:ext cx="0" cy="2682601"/>
            </a:xfrm>
            <a:prstGeom prst="line">
              <a:avLst/>
            </a:prstGeom>
            <a:ln w="38100">
              <a:solidFill>
                <a:srgbClr val="2D4E1E"/>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16067" y="2017361"/>
              <a:ext cx="0" cy="2682601"/>
            </a:xfrm>
            <a:prstGeom prst="line">
              <a:avLst/>
            </a:prstGeom>
            <a:ln w="38100">
              <a:solidFill>
                <a:srgbClr val="2D4E1E"/>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906739" y="2201108"/>
              <a:ext cx="2439823" cy="2862322"/>
            </a:xfrm>
            <a:prstGeom prst="rect">
              <a:avLst/>
            </a:prstGeom>
          </p:spPr>
          <p:txBody>
            <a:bodyPr wrap="square">
              <a:spAutoFit/>
            </a:bodyPr>
            <a:lstStyle/>
            <a:p>
              <a:pPr>
                <a:lnSpc>
                  <a:spcPct val="200000"/>
                </a:lnSpc>
              </a:pPr>
              <a:r>
                <a:rPr lang="en-US" dirty="0">
                  <a:solidFill>
                    <a:srgbClr val="2D4F1E"/>
                  </a:solidFill>
                  <a:latin typeface="Century Gothic" charset="0"/>
                  <a:ea typeface="Century Gothic" charset="0"/>
                  <a:cs typeface="Century Gothic" charset="0"/>
                </a:rPr>
                <a:t>Glucose </a:t>
              </a:r>
            </a:p>
            <a:p>
              <a:pPr>
                <a:lnSpc>
                  <a:spcPct val="200000"/>
                </a:lnSpc>
              </a:pPr>
              <a:r>
                <a:rPr lang="en-US" dirty="0">
                  <a:solidFill>
                    <a:srgbClr val="2D4F1E"/>
                  </a:solidFill>
                  <a:latin typeface="Century Gothic" charset="0"/>
                  <a:ea typeface="Century Gothic" charset="0"/>
                  <a:cs typeface="Century Gothic" charset="0"/>
                </a:rPr>
                <a:t>Maltose</a:t>
              </a:r>
            </a:p>
            <a:p>
              <a:pPr>
                <a:lnSpc>
                  <a:spcPct val="200000"/>
                </a:lnSpc>
              </a:pPr>
              <a:r>
                <a:rPr lang="en-US" dirty="0">
                  <a:solidFill>
                    <a:srgbClr val="2D4F1E"/>
                  </a:solidFill>
                  <a:latin typeface="Century Gothic" charset="0"/>
                  <a:ea typeface="Century Gothic" charset="0"/>
                  <a:cs typeface="Century Gothic" charset="0"/>
                </a:rPr>
                <a:t>Sucrose</a:t>
              </a:r>
            </a:p>
            <a:p>
              <a:pPr>
                <a:lnSpc>
                  <a:spcPct val="200000"/>
                </a:lnSpc>
              </a:pPr>
              <a:r>
                <a:rPr lang="en-US" dirty="0" err="1">
                  <a:solidFill>
                    <a:srgbClr val="2D4F1E"/>
                  </a:solidFill>
                  <a:latin typeface="Century Gothic" charset="0"/>
                  <a:ea typeface="Century Gothic" charset="0"/>
                  <a:cs typeface="Century Gothic" charset="0"/>
                </a:rPr>
                <a:t>Maltodextrins</a:t>
              </a:r>
              <a:endParaRPr lang="en-US" dirty="0">
                <a:solidFill>
                  <a:srgbClr val="2D4F1E"/>
                </a:solidFill>
                <a:latin typeface="Century Gothic" charset="0"/>
                <a:ea typeface="Century Gothic" charset="0"/>
                <a:cs typeface="Century Gothic" charset="0"/>
              </a:endParaRPr>
            </a:p>
            <a:p>
              <a:pPr>
                <a:lnSpc>
                  <a:spcPct val="200000"/>
                </a:lnSpc>
              </a:pPr>
              <a:r>
                <a:rPr lang="en-US" dirty="0">
                  <a:solidFill>
                    <a:srgbClr val="2D4F1E"/>
                  </a:solidFill>
                  <a:latin typeface="Century Gothic" charset="0"/>
                  <a:ea typeface="Century Gothic" charset="0"/>
                  <a:cs typeface="Century Gothic" charset="0"/>
                </a:rPr>
                <a:t>Amylopectin</a:t>
              </a:r>
            </a:p>
          </p:txBody>
        </p:sp>
        <p:grpSp>
          <p:nvGrpSpPr>
            <p:cNvPr id="60" name="Group 59"/>
            <p:cNvGrpSpPr/>
            <p:nvPr/>
          </p:nvGrpSpPr>
          <p:grpSpPr>
            <a:xfrm>
              <a:off x="549417" y="2405514"/>
              <a:ext cx="317878" cy="317878"/>
              <a:chOff x="-592330" y="2994622"/>
              <a:chExt cx="317878" cy="317878"/>
            </a:xfrm>
          </p:grpSpPr>
          <p:sp>
            <p:nvSpPr>
              <p:cNvPr id="73" name="Oval 72"/>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1" name="Group 60"/>
            <p:cNvGrpSpPr/>
            <p:nvPr/>
          </p:nvGrpSpPr>
          <p:grpSpPr>
            <a:xfrm>
              <a:off x="549417" y="2943899"/>
              <a:ext cx="317878" cy="317878"/>
              <a:chOff x="-592330" y="2994622"/>
              <a:chExt cx="317878" cy="317878"/>
            </a:xfrm>
          </p:grpSpPr>
          <p:sp>
            <p:nvSpPr>
              <p:cNvPr id="71" name="Oval 70"/>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2" name="Group 61"/>
            <p:cNvGrpSpPr/>
            <p:nvPr/>
          </p:nvGrpSpPr>
          <p:grpSpPr>
            <a:xfrm>
              <a:off x="549417" y="3516468"/>
              <a:ext cx="317878" cy="317878"/>
              <a:chOff x="-592330" y="2994622"/>
              <a:chExt cx="317878" cy="317878"/>
            </a:xfrm>
          </p:grpSpPr>
          <p:sp>
            <p:nvSpPr>
              <p:cNvPr id="69" name="Oval 68"/>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3" name="Group 62"/>
            <p:cNvGrpSpPr/>
            <p:nvPr/>
          </p:nvGrpSpPr>
          <p:grpSpPr>
            <a:xfrm>
              <a:off x="549417" y="4073202"/>
              <a:ext cx="317878" cy="317878"/>
              <a:chOff x="-592330" y="2994622"/>
              <a:chExt cx="317878" cy="317878"/>
            </a:xfrm>
          </p:grpSpPr>
          <p:sp>
            <p:nvSpPr>
              <p:cNvPr id="67" name="Oval 66"/>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4" name="Group 63"/>
            <p:cNvGrpSpPr/>
            <p:nvPr/>
          </p:nvGrpSpPr>
          <p:grpSpPr>
            <a:xfrm>
              <a:off x="549417" y="4604030"/>
              <a:ext cx="317878" cy="317878"/>
              <a:chOff x="-592330" y="2994622"/>
              <a:chExt cx="317878" cy="317878"/>
            </a:xfrm>
          </p:grpSpPr>
          <p:sp>
            <p:nvSpPr>
              <p:cNvPr id="65" name="Oval 64"/>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18" name="Freeform 38"/>
            <p:cNvSpPr>
              <a:spLocks noEditPoints="1"/>
            </p:cNvSpPr>
            <p:nvPr/>
          </p:nvSpPr>
          <p:spPr bwMode="auto">
            <a:xfrm>
              <a:off x="443472" y="1406517"/>
              <a:ext cx="501764" cy="305869"/>
            </a:xfrm>
            <a:custGeom>
              <a:avLst/>
              <a:gdLst>
                <a:gd name="T0" fmla="*/ 234 w 584"/>
                <a:gd name="T1" fmla="*/ 6 h 356"/>
                <a:gd name="T2" fmla="*/ 153 w 584"/>
                <a:gd name="T3" fmla="*/ 37 h 356"/>
                <a:gd name="T4" fmla="*/ 85 w 584"/>
                <a:gd name="T5" fmla="*/ 89 h 356"/>
                <a:gd name="T6" fmla="*/ 35 w 584"/>
                <a:gd name="T7" fmla="*/ 158 h 356"/>
                <a:gd name="T8" fmla="*/ 6 w 584"/>
                <a:gd name="T9" fmla="*/ 241 h 356"/>
                <a:gd name="T10" fmla="*/ 0 w 584"/>
                <a:gd name="T11" fmla="*/ 308 h 356"/>
                <a:gd name="T12" fmla="*/ 36 w 584"/>
                <a:gd name="T13" fmla="*/ 352 h 356"/>
                <a:gd name="T14" fmla="*/ 537 w 584"/>
                <a:gd name="T15" fmla="*/ 355 h 356"/>
                <a:gd name="T16" fmla="*/ 583 w 584"/>
                <a:gd name="T17" fmla="*/ 313 h 356"/>
                <a:gd name="T18" fmla="*/ 584 w 584"/>
                <a:gd name="T19" fmla="*/ 286 h 356"/>
                <a:gd name="T20" fmla="*/ 566 w 584"/>
                <a:gd name="T21" fmla="*/ 198 h 356"/>
                <a:gd name="T22" fmla="*/ 526 w 584"/>
                <a:gd name="T23" fmla="*/ 122 h 356"/>
                <a:gd name="T24" fmla="*/ 467 w 584"/>
                <a:gd name="T25" fmla="*/ 60 h 356"/>
                <a:gd name="T26" fmla="*/ 392 w 584"/>
                <a:gd name="T27" fmla="*/ 18 h 356"/>
                <a:gd name="T28" fmla="*/ 307 w 584"/>
                <a:gd name="T29" fmla="*/ 1 h 356"/>
                <a:gd name="T30" fmla="*/ 308 w 584"/>
                <a:gd name="T31" fmla="*/ 311 h 356"/>
                <a:gd name="T32" fmla="*/ 289 w 584"/>
                <a:gd name="T33" fmla="*/ 320 h 356"/>
                <a:gd name="T34" fmla="*/ 277 w 584"/>
                <a:gd name="T35" fmla="*/ 313 h 356"/>
                <a:gd name="T36" fmla="*/ 274 w 584"/>
                <a:gd name="T37" fmla="*/ 294 h 356"/>
                <a:gd name="T38" fmla="*/ 292 w 584"/>
                <a:gd name="T39" fmla="*/ 282 h 356"/>
                <a:gd name="T40" fmla="*/ 307 w 584"/>
                <a:gd name="T41" fmla="*/ 290 h 356"/>
                <a:gd name="T42" fmla="*/ 509 w 584"/>
                <a:gd name="T43" fmla="*/ 298 h 356"/>
                <a:gd name="T44" fmla="*/ 549 w 584"/>
                <a:gd name="T45" fmla="*/ 310 h 356"/>
                <a:gd name="T46" fmla="*/ 524 w 584"/>
                <a:gd name="T47" fmla="*/ 323 h 356"/>
                <a:gd name="T48" fmla="*/ 344 w 584"/>
                <a:gd name="T49" fmla="*/ 299 h 356"/>
                <a:gd name="T50" fmla="*/ 423 w 584"/>
                <a:gd name="T51" fmla="*/ 183 h 356"/>
                <a:gd name="T52" fmla="*/ 423 w 584"/>
                <a:gd name="T53" fmla="*/ 165 h 356"/>
                <a:gd name="T54" fmla="*/ 410 w 584"/>
                <a:gd name="T55" fmla="*/ 157 h 356"/>
                <a:gd name="T56" fmla="*/ 303 w 584"/>
                <a:gd name="T57" fmla="*/ 250 h 356"/>
                <a:gd name="T58" fmla="*/ 274 w 584"/>
                <a:gd name="T59" fmla="*/ 253 h 356"/>
                <a:gd name="T60" fmla="*/ 241 w 584"/>
                <a:gd name="T61" fmla="*/ 293 h 356"/>
                <a:gd name="T62" fmla="*/ 60 w 584"/>
                <a:gd name="T63" fmla="*/ 323 h 356"/>
                <a:gd name="T64" fmla="*/ 37 w 584"/>
                <a:gd name="T65" fmla="*/ 314 h 356"/>
                <a:gd name="T66" fmla="*/ 75 w 584"/>
                <a:gd name="T67" fmla="*/ 298 h 356"/>
                <a:gd name="T68" fmla="*/ 91 w 584"/>
                <a:gd name="T69" fmla="*/ 284 h 356"/>
                <a:gd name="T70" fmla="*/ 82 w 584"/>
                <a:gd name="T71" fmla="*/ 266 h 356"/>
                <a:gd name="T72" fmla="*/ 43 w 584"/>
                <a:gd name="T73" fmla="*/ 225 h 356"/>
                <a:gd name="T74" fmla="*/ 99 w 584"/>
                <a:gd name="T75" fmla="*/ 122 h 356"/>
                <a:gd name="T76" fmla="*/ 137 w 584"/>
                <a:gd name="T77" fmla="*/ 153 h 356"/>
                <a:gd name="T78" fmla="*/ 153 w 584"/>
                <a:gd name="T79" fmla="*/ 143 h 356"/>
                <a:gd name="T80" fmla="*/ 122 w 584"/>
                <a:gd name="T81" fmla="*/ 99 h 356"/>
                <a:gd name="T82" fmla="*/ 232 w 584"/>
                <a:gd name="T83" fmla="*/ 40 h 356"/>
                <a:gd name="T84" fmla="*/ 275 w 584"/>
                <a:gd name="T85" fmla="*/ 80 h 356"/>
                <a:gd name="T86" fmla="*/ 293 w 584"/>
                <a:gd name="T87" fmla="*/ 90 h 356"/>
                <a:gd name="T88" fmla="*/ 306 w 584"/>
                <a:gd name="T89" fmla="*/ 33 h 356"/>
                <a:gd name="T90" fmla="*/ 408 w 584"/>
                <a:gd name="T91" fmla="*/ 61 h 356"/>
                <a:gd name="T92" fmla="*/ 427 w 584"/>
                <a:gd name="T93" fmla="*/ 128 h 356"/>
                <a:gd name="T94" fmla="*/ 429 w 584"/>
                <a:gd name="T95" fmla="*/ 148 h 356"/>
                <a:gd name="T96" fmla="*/ 450 w 584"/>
                <a:gd name="T97" fmla="*/ 150 h 356"/>
                <a:gd name="T98" fmla="*/ 517 w 584"/>
                <a:gd name="T99" fmla="*/ 168 h 356"/>
                <a:gd name="T100" fmla="*/ 509 w 584"/>
                <a:gd name="T101" fmla="*/ 265 h 356"/>
                <a:gd name="T102" fmla="*/ 493 w 584"/>
                <a:gd name="T103" fmla="*/ 278 h 356"/>
                <a:gd name="T104" fmla="*/ 503 w 584"/>
                <a:gd name="T105" fmla="*/ 29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4" h="356">
                  <a:moveTo>
                    <a:pt x="292" y="0"/>
                  </a:moveTo>
                  <a:lnTo>
                    <a:pt x="292" y="0"/>
                  </a:lnTo>
                  <a:lnTo>
                    <a:pt x="277" y="1"/>
                  </a:lnTo>
                  <a:lnTo>
                    <a:pt x="262" y="2"/>
                  </a:lnTo>
                  <a:lnTo>
                    <a:pt x="248" y="4"/>
                  </a:lnTo>
                  <a:lnTo>
                    <a:pt x="234" y="6"/>
                  </a:lnTo>
                  <a:lnTo>
                    <a:pt x="219" y="10"/>
                  </a:lnTo>
                  <a:lnTo>
                    <a:pt x="205" y="14"/>
                  </a:lnTo>
                  <a:lnTo>
                    <a:pt x="192" y="18"/>
                  </a:lnTo>
                  <a:lnTo>
                    <a:pt x="178" y="23"/>
                  </a:lnTo>
                  <a:lnTo>
                    <a:pt x="165" y="29"/>
                  </a:lnTo>
                  <a:lnTo>
                    <a:pt x="153" y="37"/>
                  </a:lnTo>
                  <a:lnTo>
                    <a:pt x="140" y="44"/>
                  </a:lnTo>
                  <a:lnTo>
                    <a:pt x="129" y="52"/>
                  </a:lnTo>
                  <a:lnTo>
                    <a:pt x="117" y="60"/>
                  </a:lnTo>
                  <a:lnTo>
                    <a:pt x="107" y="69"/>
                  </a:lnTo>
                  <a:lnTo>
                    <a:pt x="95" y="79"/>
                  </a:lnTo>
                  <a:lnTo>
                    <a:pt x="85" y="89"/>
                  </a:lnTo>
                  <a:lnTo>
                    <a:pt x="76" y="99"/>
                  </a:lnTo>
                  <a:lnTo>
                    <a:pt x="67" y="110"/>
                  </a:lnTo>
                  <a:lnTo>
                    <a:pt x="59" y="122"/>
                  </a:lnTo>
                  <a:lnTo>
                    <a:pt x="50" y="133"/>
                  </a:lnTo>
                  <a:lnTo>
                    <a:pt x="42" y="145"/>
                  </a:lnTo>
                  <a:lnTo>
                    <a:pt x="35" y="158"/>
                  </a:lnTo>
                  <a:lnTo>
                    <a:pt x="29" y="171"/>
                  </a:lnTo>
                  <a:lnTo>
                    <a:pt x="23" y="184"/>
                  </a:lnTo>
                  <a:lnTo>
                    <a:pt x="18" y="198"/>
                  </a:lnTo>
                  <a:lnTo>
                    <a:pt x="13" y="213"/>
                  </a:lnTo>
                  <a:lnTo>
                    <a:pt x="9" y="227"/>
                  </a:lnTo>
                  <a:lnTo>
                    <a:pt x="6" y="241"/>
                  </a:lnTo>
                  <a:lnTo>
                    <a:pt x="3" y="256"/>
                  </a:lnTo>
                  <a:lnTo>
                    <a:pt x="1" y="271"/>
                  </a:lnTo>
                  <a:lnTo>
                    <a:pt x="0" y="286"/>
                  </a:lnTo>
                  <a:lnTo>
                    <a:pt x="0" y="302"/>
                  </a:lnTo>
                  <a:lnTo>
                    <a:pt x="0" y="302"/>
                  </a:lnTo>
                  <a:lnTo>
                    <a:pt x="0" y="308"/>
                  </a:lnTo>
                  <a:lnTo>
                    <a:pt x="1" y="313"/>
                  </a:lnTo>
                  <a:lnTo>
                    <a:pt x="4" y="323"/>
                  </a:lnTo>
                  <a:lnTo>
                    <a:pt x="10" y="332"/>
                  </a:lnTo>
                  <a:lnTo>
                    <a:pt x="18" y="341"/>
                  </a:lnTo>
                  <a:lnTo>
                    <a:pt x="27" y="347"/>
                  </a:lnTo>
                  <a:lnTo>
                    <a:pt x="36" y="352"/>
                  </a:lnTo>
                  <a:lnTo>
                    <a:pt x="47" y="355"/>
                  </a:lnTo>
                  <a:lnTo>
                    <a:pt x="60" y="356"/>
                  </a:lnTo>
                  <a:lnTo>
                    <a:pt x="60" y="356"/>
                  </a:lnTo>
                  <a:lnTo>
                    <a:pt x="524" y="356"/>
                  </a:lnTo>
                  <a:lnTo>
                    <a:pt x="524" y="356"/>
                  </a:lnTo>
                  <a:lnTo>
                    <a:pt x="537" y="355"/>
                  </a:lnTo>
                  <a:lnTo>
                    <a:pt x="548" y="352"/>
                  </a:lnTo>
                  <a:lnTo>
                    <a:pt x="558" y="347"/>
                  </a:lnTo>
                  <a:lnTo>
                    <a:pt x="566" y="341"/>
                  </a:lnTo>
                  <a:lnTo>
                    <a:pt x="574" y="332"/>
                  </a:lnTo>
                  <a:lnTo>
                    <a:pt x="580" y="323"/>
                  </a:lnTo>
                  <a:lnTo>
                    <a:pt x="583" y="313"/>
                  </a:lnTo>
                  <a:lnTo>
                    <a:pt x="584" y="308"/>
                  </a:lnTo>
                  <a:lnTo>
                    <a:pt x="584" y="302"/>
                  </a:lnTo>
                  <a:lnTo>
                    <a:pt x="584" y="302"/>
                  </a:lnTo>
                  <a:lnTo>
                    <a:pt x="584" y="302"/>
                  </a:lnTo>
                  <a:lnTo>
                    <a:pt x="584" y="302"/>
                  </a:lnTo>
                  <a:lnTo>
                    <a:pt x="584" y="286"/>
                  </a:lnTo>
                  <a:lnTo>
                    <a:pt x="583" y="271"/>
                  </a:lnTo>
                  <a:lnTo>
                    <a:pt x="581" y="256"/>
                  </a:lnTo>
                  <a:lnTo>
                    <a:pt x="578" y="241"/>
                  </a:lnTo>
                  <a:lnTo>
                    <a:pt x="575" y="226"/>
                  </a:lnTo>
                  <a:lnTo>
                    <a:pt x="570" y="212"/>
                  </a:lnTo>
                  <a:lnTo>
                    <a:pt x="566" y="198"/>
                  </a:lnTo>
                  <a:lnTo>
                    <a:pt x="561" y="184"/>
                  </a:lnTo>
                  <a:lnTo>
                    <a:pt x="555" y="171"/>
                  </a:lnTo>
                  <a:lnTo>
                    <a:pt x="549" y="158"/>
                  </a:lnTo>
                  <a:lnTo>
                    <a:pt x="542" y="145"/>
                  </a:lnTo>
                  <a:lnTo>
                    <a:pt x="535" y="133"/>
                  </a:lnTo>
                  <a:lnTo>
                    <a:pt x="526" y="122"/>
                  </a:lnTo>
                  <a:lnTo>
                    <a:pt x="517" y="110"/>
                  </a:lnTo>
                  <a:lnTo>
                    <a:pt x="508" y="99"/>
                  </a:lnTo>
                  <a:lnTo>
                    <a:pt x="499" y="89"/>
                  </a:lnTo>
                  <a:lnTo>
                    <a:pt x="489" y="79"/>
                  </a:lnTo>
                  <a:lnTo>
                    <a:pt x="477" y="69"/>
                  </a:lnTo>
                  <a:lnTo>
                    <a:pt x="467" y="60"/>
                  </a:lnTo>
                  <a:lnTo>
                    <a:pt x="455" y="52"/>
                  </a:lnTo>
                  <a:lnTo>
                    <a:pt x="444" y="44"/>
                  </a:lnTo>
                  <a:lnTo>
                    <a:pt x="431" y="37"/>
                  </a:lnTo>
                  <a:lnTo>
                    <a:pt x="419" y="29"/>
                  </a:lnTo>
                  <a:lnTo>
                    <a:pt x="406" y="23"/>
                  </a:lnTo>
                  <a:lnTo>
                    <a:pt x="392" y="18"/>
                  </a:lnTo>
                  <a:lnTo>
                    <a:pt x="379" y="14"/>
                  </a:lnTo>
                  <a:lnTo>
                    <a:pt x="365" y="10"/>
                  </a:lnTo>
                  <a:lnTo>
                    <a:pt x="351" y="6"/>
                  </a:lnTo>
                  <a:lnTo>
                    <a:pt x="336" y="4"/>
                  </a:lnTo>
                  <a:lnTo>
                    <a:pt x="322" y="2"/>
                  </a:lnTo>
                  <a:lnTo>
                    <a:pt x="307" y="1"/>
                  </a:lnTo>
                  <a:lnTo>
                    <a:pt x="292" y="0"/>
                  </a:lnTo>
                  <a:lnTo>
                    <a:pt x="292" y="0"/>
                  </a:lnTo>
                  <a:close/>
                  <a:moveTo>
                    <a:pt x="311" y="305"/>
                  </a:moveTo>
                  <a:lnTo>
                    <a:pt x="311" y="305"/>
                  </a:lnTo>
                  <a:lnTo>
                    <a:pt x="310" y="308"/>
                  </a:lnTo>
                  <a:lnTo>
                    <a:pt x="308" y="311"/>
                  </a:lnTo>
                  <a:lnTo>
                    <a:pt x="304" y="316"/>
                  </a:lnTo>
                  <a:lnTo>
                    <a:pt x="299" y="319"/>
                  </a:lnTo>
                  <a:lnTo>
                    <a:pt x="295" y="320"/>
                  </a:lnTo>
                  <a:lnTo>
                    <a:pt x="292" y="320"/>
                  </a:lnTo>
                  <a:lnTo>
                    <a:pt x="292" y="320"/>
                  </a:lnTo>
                  <a:lnTo>
                    <a:pt x="289" y="320"/>
                  </a:lnTo>
                  <a:lnTo>
                    <a:pt x="289" y="320"/>
                  </a:lnTo>
                  <a:lnTo>
                    <a:pt x="286" y="319"/>
                  </a:lnTo>
                  <a:lnTo>
                    <a:pt x="282" y="318"/>
                  </a:lnTo>
                  <a:lnTo>
                    <a:pt x="279" y="315"/>
                  </a:lnTo>
                  <a:lnTo>
                    <a:pt x="277" y="313"/>
                  </a:lnTo>
                  <a:lnTo>
                    <a:pt x="277" y="313"/>
                  </a:lnTo>
                  <a:lnTo>
                    <a:pt x="275" y="309"/>
                  </a:lnTo>
                  <a:lnTo>
                    <a:pt x="274" y="306"/>
                  </a:lnTo>
                  <a:lnTo>
                    <a:pt x="273" y="302"/>
                  </a:lnTo>
                  <a:lnTo>
                    <a:pt x="274" y="299"/>
                  </a:lnTo>
                  <a:lnTo>
                    <a:pt x="274" y="299"/>
                  </a:lnTo>
                  <a:lnTo>
                    <a:pt x="274" y="294"/>
                  </a:lnTo>
                  <a:lnTo>
                    <a:pt x="276" y="291"/>
                  </a:lnTo>
                  <a:lnTo>
                    <a:pt x="280" y="286"/>
                  </a:lnTo>
                  <a:lnTo>
                    <a:pt x="285" y="283"/>
                  </a:lnTo>
                  <a:lnTo>
                    <a:pt x="289" y="282"/>
                  </a:lnTo>
                  <a:lnTo>
                    <a:pt x="292" y="282"/>
                  </a:lnTo>
                  <a:lnTo>
                    <a:pt x="292" y="282"/>
                  </a:lnTo>
                  <a:lnTo>
                    <a:pt x="295" y="282"/>
                  </a:lnTo>
                  <a:lnTo>
                    <a:pt x="295" y="282"/>
                  </a:lnTo>
                  <a:lnTo>
                    <a:pt x="299" y="283"/>
                  </a:lnTo>
                  <a:lnTo>
                    <a:pt x="302" y="285"/>
                  </a:lnTo>
                  <a:lnTo>
                    <a:pt x="305" y="287"/>
                  </a:lnTo>
                  <a:lnTo>
                    <a:pt x="307" y="290"/>
                  </a:lnTo>
                  <a:lnTo>
                    <a:pt x="309" y="293"/>
                  </a:lnTo>
                  <a:lnTo>
                    <a:pt x="310" y="297"/>
                  </a:lnTo>
                  <a:lnTo>
                    <a:pt x="311" y="301"/>
                  </a:lnTo>
                  <a:lnTo>
                    <a:pt x="311" y="305"/>
                  </a:lnTo>
                  <a:lnTo>
                    <a:pt x="311" y="305"/>
                  </a:lnTo>
                  <a:close/>
                  <a:moveTo>
                    <a:pt x="509" y="298"/>
                  </a:moveTo>
                  <a:lnTo>
                    <a:pt x="551" y="298"/>
                  </a:lnTo>
                  <a:lnTo>
                    <a:pt x="551" y="298"/>
                  </a:lnTo>
                  <a:lnTo>
                    <a:pt x="551" y="302"/>
                  </a:lnTo>
                  <a:lnTo>
                    <a:pt x="551" y="302"/>
                  </a:lnTo>
                  <a:lnTo>
                    <a:pt x="551" y="306"/>
                  </a:lnTo>
                  <a:lnTo>
                    <a:pt x="549" y="310"/>
                  </a:lnTo>
                  <a:lnTo>
                    <a:pt x="547" y="314"/>
                  </a:lnTo>
                  <a:lnTo>
                    <a:pt x="544" y="317"/>
                  </a:lnTo>
                  <a:lnTo>
                    <a:pt x="540" y="320"/>
                  </a:lnTo>
                  <a:lnTo>
                    <a:pt x="535" y="322"/>
                  </a:lnTo>
                  <a:lnTo>
                    <a:pt x="530" y="323"/>
                  </a:lnTo>
                  <a:lnTo>
                    <a:pt x="524" y="323"/>
                  </a:lnTo>
                  <a:lnTo>
                    <a:pt x="338" y="323"/>
                  </a:lnTo>
                  <a:lnTo>
                    <a:pt x="338" y="323"/>
                  </a:lnTo>
                  <a:lnTo>
                    <a:pt x="341" y="317"/>
                  </a:lnTo>
                  <a:lnTo>
                    <a:pt x="343" y="310"/>
                  </a:lnTo>
                  <a:lnTo>
                    <a:pt x="343" y="310"/>
                  </a:lnTo>
                  <a:lnTo>
                    <a:pt x="344" y="299"/>
                  </a:lnTo>
                  <a:lnTo>
                    <a:pt x="342" y="288"/>
                  </a:lnTo>
                  <a:lnTo>
                    <a:pt x="338" y="278"/>
                  </a:lnTo>
                  <a:lnTo>
                    <a:pt x="333" y="269"/>
                  </a:lnTo>
                  <a:lnTo>
                    <a:pt x="421" y="186"/>
                  </a:lnTo>
                  <a:lnTo>
                    <a:pt x="421" y="186"/>
                  </a:lnTo>
                  <a:lnTo>
                    <a:pt x="423" y="183"/>
                  </a:lnTo>
                  <a:lnTo>
                    <a:pt x="424" y="181"/>
                  </a:lnTo>
                  <a:lnTo>
                    <a:pt x="425" y="178"/>
                  </a:lnTo>
                  <a:lnTo>
                    <a:pt x="426" y="174"/>
                  </a:lnTo>
                  <a:lnTo>
                    <a:pt x="426" y="171"/>
                  </a:lnTo>
                  <a:lnTo>
                    <a:pt x="425" y="168"/>
                  </a:lnTo>
                  <a:lnTo>
                    <a:pt x="423" y="165"/>
                  </a:lnTo>
                  <a:lnTo>
                    <a:pt x="421" y="162"/>
                  </a:lnTo>
                  <a:lnTo>
                    <a:pt x="421" y="162"/>
                  </a:lnTo>
                  <a:lnTo>
                    <a:pt x="419" y="160"/>
                  </a:lnTo>
                  <a:lnTo>
                    <a:pt x="416" y="158"/>
                  </a:lnTo>
                  <a:lnTo>
                    <a:pt x="413" y="157"/>
                  </a:lnTo>
                  <a:lnTo>
                    <a:pt x="410" y="157"/>
                  </a:lnTo>
                  <a:lnTo>
                    <a:pt x="407" y="157"/>
                  </a:lnTo>
                  <a:lnTo>
                    <a:pt x="404" y="158"/>
                  </a:lnTo>
                  <a:lnTo>
                    <a:pt x="401" y="159"/>
                  </a:lnTo>
                  <a:lnTo>
                    <a:pt x="397" y="161"/>
                  </a:lnTo>
                  <a:lnTo>
                    <a:pt x="303" y="250"/>
                  </a:lnTo>
                  <a:lnTo>
                    <a:pt x="303" y="250"/>
                  </a:lnTo>
                  <a:lnTo>
                    <a:pt x="300" y="250"/>
                  </a:lnTo>
                  <a:lnTo>
                    <a:pt x="300" y="250"/>
                  </a:lnTo>
                  <a:lnTo>
                    <a:pt x="292" y="249"/>
                  </a:lnTo>
                  <a:lnTo>
                    <a:pt x="292" y="249"/>
                  </a:lnTo>
                  <a:lnTo>
                    <a:pt x="283" y="250"/>
                  </a:lnTo>
                  <a:lnTo>
                    <a:pt x="274" y="253"/>
                  </a:lnTo>
                  <a:lnTo>
                    <a:pt x="266" y="257"/>
                  </a:lnTo>
                  <a:lnTo>
                    <a:pt x="258" y="262"/>
                  </a:lnTo>
                  <a:lnTo>
                    <a:pt x="252" y="268"/>
                  </a:lnTo>
                  <a:lnTo>
                    <a:pt x="247" y="276"/>
                  </a:lnTo>
                  <a:lnTo>
                    <a:pt x="243" y="284"/>
                  </a:lnTo>
                  <a:lnTo>
                    <a:pt x="241" y="293"/>
                  </a:lnTo>
                  <a:lnTo>
                    <a:pt x="241" y="293"/>
                  </a:lnTo>
                  <a:lnTo>
                    <a:pt x="240" y="302"/>
                  </a:lnTo>
                  <a:lnTo>
                    <a:pt x="241" y="309"/>
                  </a:lnTo>
                  <a:lnTo>
                    <a:pt x="243" y="316"/>
                  </a:lnTo>
                  <a:lnTo>
                    <a:pt x="245" y="323"/>
                  </a:lnTo>
                  <a:lnTo>
                    <a:pt x="60" y="323"/>
                  </a:lnTo>
                  <a:lnTo>
                    <a:pt x="60" y="323"/>
                  </a:lnTo>
                  <a:lnTo>
                    <a:pt x="54" y="323"/>
                  </a:lnTo>
                  <a:lnTo>
                    <a:pt x="49" y="322"/>
                  </a:lnTo>
                  <a:lnTo>
                    <a:pt x="44" y="320"/>
                  </a:lnTo>
                  <a:lnTo>
                    <a:pt x="40" y="317"/>
                  </a:lnTo>
                  <a:lnTo>
                    <a:pt x="37" y="314"/>
                  </a:lnTo>
                  <a:lnTo>
                    <a:pt x="35" y="310"/>
                  </a:lnTo>
                  <a:lnTo>
                    <a:pt x="33" y="306"/>
                  </a:lnTo>
                  <a:lnTo>
                    <a:pt x="33" y="302"/>
                  </a:lnTo>
                  <a:lnTo>
                    <a:pt x="33" y="302"/>
                  </a:lnTo>
                  <a:lnTo>
                    <a:pt x="33" y="298"/>
                  </a:lnTo>
                  <a:lnTo>
                    <a:pt x="75" y="298"/>
                  </a:lnTo>
                  <a:lnTo>
                    <a:pt x="75" y="298"/>
                  </a:lnTo>
                  <a:lnTo>
                    <a:pt x="79" y="298"/>
                  </a:lnTo>
                  <a:lnTo>
                    <a:pt x="82" y="297"/>
                  </a:lnTo>
                  <a:lnTo>
                    <a:pt x="87" y="292"/>
                  </a:lnTo>
                  <a:lnTo>
                    <a:pt x="90" y="287"/>
                  </a:lnTo>
                  <a:lnTo>
                    <a:pt x="91" y="284"/>
                  </a:lnTo>
                  <a:lnTo>
                    <a:pt x="91" y="281"/>
                  </a:lnTo>
                  <a:lnTo>
                    <a:pt x="91" y="281"/>
                  </a:lnTo>
                  <a:lnTo>
                    <a:pt x="91" y="278"/>
                  </a:lnTo>
                  <a:lnTo>
                    <a:pt x="90" y="275"/>
                  </a:lnTo>
                  <a:lnTo>
                    <a:pt x="87" y="270"/>
                  </a:lnTo>
                  <a:lnTo>
                    <a:pt x="82" y="266"/>
                  </a:lnTo>
                  <a:lnTo>
                    <a:pt x="79" y="266"/>
                  </a:lnTo>
                  <a:lnTo>
                    <a:pt x="75" y="265"/>
                  </a:lnTo>
                  <a:lnTo>
                    <a:pt x="35" y="265"/>
                  </a:lnTo>
                  <a:lnTo>
                    <a:pt x="35" y="265"/>
                  </a:lnTo>
                  <a:lnTo>
                    <a:pt x="38" y="244"/>
                  </a:lnTo>
                  <a:lnTo>
                    <a:pt x="43" y="225"/>
                  </a:lnTo>
                  <a:lnTo>
                    <a:pt x="49" y="206"/>
                  </a:lnTo>
                  <a:lnTo>
                    <a:pt x="57" y="188"/>
                  </a:lnTo>
                  <a:lnTo>
                    <a:pt x="66" y="170"/>
                  </a:lnTo>
                  <a:lnTo>
                    <a:pt x="76" y="153"/>
                  </a:lnTo>
                  <a:lnTo>
                    <a:pt x="87" y="137"/>
                  </a:lnTo>
                  <a:lnTo>
                    <a:pt x="99" y="122"/>
                  </a:lnTo>
                  <a:lnTo>
                    <a:pt x="126" y="148"/>
                  </a:lnTo>
                  <a:lnTo>
                    <a:pt x="126" y="148"/>
                  </a:lnTo>
                  <a:lnTo>
                    <a:pt x="128" y="150"/>
                  </a:lnTo>
                  <a:lnTo>
                    <a:pt x="131" y="152"/>
                  </a:lnTo>
                  <a:lnTo>
                    <a:pt x="137" y="153"/>
                  </a:lnTo>
                  <a:lnTo>
                    <a:pt x="137" y="153"/>
                  </a:lnTo>
                  <a:lnTo>
                    <a:pt x="143" y="152"/>
                  </a:lnTo>
                  <a:lnTo>
                    <a:pt x="147" y="150"/>
                  </a:lnTo>
                  <a:lnTo>
                    <a:pt x="149" y="148"/>
                  </a:lnTo>
                  <a:lnTo>
                    <a:pt x="149" y="148"/>
                  </a:lnTo>
                  <a:lnTo>
                    <a:pt x="151" y="146"/>
                  </a:lnTo>
                  <a:lnTo>
                    <a:pt x="153" y="143"/>
                  </a:lnTo>
                  <a:lnTo>
                    <a:pt x="154" y="137"/>
                  </a:lnTo>
                  <a:lnTo>
                    <a:pt x="153" y="131"/>
                  </a:lnTo>
                  <a:lnTo>
                    <a:pt x="151" y="128"/>
                  </a:lnTo>
                  <a:lnTo>
                    <a:pt x="149" y="126"/>
                  </a:lnTo>
                  <a:lnTo>
                    <a:pt x="122" y="99"/>
                  </a:lnTo>
                  <a:lnTo>
                    <a:pt x="122" y="99"/>
                  </a:lnTo>
                  <a:lnTo>
                    <a:pt x="138" y="86"/>
                  </a:lnTo>
                  <a:lnTo>
                    <a:pt x="155" y="73"/>
                  </a:lnTo>
                  <a:lnTo>
                    <a:pt x="173" y="63"/>
                  </a:lnTo>
                  <a:lnTo>
                    <a:pt x="192" y="54"/>
                  </a:lnTo>
                  <a:lnTo>
                    <a:pt x="211" y="46"/>
                  </a:lnTo>
                  <a:lnTo>
                    <a:pt x="232" y="40"/>
                  </a:lnTo>
                  <a:lnTo>
                    <a:pt x="252" y="36"/>
                  </a:lnTo>
                  <a:lnTo>
                    <a:pt x="274" y="34"/>
                  </a:lnTo>
                  <a:lnTo>
                    <a:pt x="274" y="73"/>
                  </a:lnTo>
                  <a:lnTo>
                    <a:pt x="274" y="73"/>
                  </a:lnTo>
                  <a:lnTo>
                    <a:pt x="275" y="77"/>
                  </a:lnTo>
                  <a:lnTo>
                    <a:pt x="275" y="80"/>
                  </a:lnTo>
                  <a:lnTo>
                    <a:pt x="279" y="85"/>
                  </a:lnTo>
                  <a:lnTo>
                    <a:pt x="284" y="89"/>
                  </a:lnTo>
                  <a:lnTo>
                    <a:pt x="287" y="90"/>
                  </a:lnTo>
                  <a:lnTo>
                    <a:pt x="290" y="90"/>
                  </a:lnTo>
                  <a:lnTo>
                    <a:pt x="290" y="90"/>
                  </a:lnTo>
                  <a:lnTo>
                    <a:pt x="293" y="90"/>
                  </a:lnTo>
                  <a:lnTo>
                    <a:pt x="296" y="89"/>
                  </a:lnTo>
                  <a:lnTo>
                    <a:pt x="301" y="85"/>
                  </a:lnTo>
                  <a:lnTo>
                    <a:pt x="305" y="80"/>
                  </a:lnTo>
                  <a:lnTo>
                    <a:pt x="306" y="77"/>
                  </a:lnTo>
                  <a:lnTo>
                    <a:pt x="306" y="73"/>
                  </a:lnTo>
                  <a:lnTo>
                    <a:pt x="306" y="33"/>
                  </a:lnTo>
                  <a:lnTo>
                    <a:pt x="306" y="33"/>
                  </a:lnTo>
                  <a:lnTo>
                    <a:pt x="328" y="36"/>
                  </a:lnTo>
                  <a:lnTo>
                    <a:pt x="348" y="39"/>
                  </a:lnTo>
                  <a:lnTo>
                    <a:pt x="369" y="45"/>
                  </a:lnTo>
                  <a:lnTo>
                    <a:pt x="388" y="52"/>
                  </a:lnTo>
                  <a:lnTo>
                    <a:pt x="408" y="61"/>
                  </a:lnTo>
                  <a:lnTo>
                    <a:pt x="425" y="71"/>
                  </a:lnTo>
                  <a:lnTo>
                    <a:pt x="442" y="83"/>
                  </a:lnTo>
                  <a:lnTo>
                    <a:pt x="459" y="96"/>
                  </a:lnTo>
                  <a:lnTo>
                    <a:pt x="429" y="126"/>
                  </a:lnTo>
                  <a:lnTo>
                    <a:pt x="429" y="126"/>
                  </a:lnTo>
                  <a:lnTo>
                    <a:pt x="427" y="128"/>
                  </a:lnTo>
                  <a:lnTo>
                    <a:pt x="425" y="131"/>
                  </a:lnTo>
                  <a:lnTo>
                    <a:pt x="424" y="137"/>
                  </a:lnTo>
                  <a:lnTo>
                    <a:pt x="425" y="143"/>
                  </a:lnTo>
                  <a:lnTo>
                    <a:pt x="427" y="146"/>
                  </a:lnTo>
                  <a:lnTo>
                    <a:pt x="429" y="148"/>
                  </a:lnTo>
                  <a:lnTo>
                    <a:pt x="429" y="148"/>
                  </a:lnTo>
                  <a:lnTo>
                    <a:pt x="431" y="150"/>
                  </a:lnTo>
                  <a:lnTo>
                    <a:pt x="434" y="152"/>
                  </a:lnTo>
                  <a:lnTo>
                    <a:pt x="440" y="153"/>
                  </a:lnTo>
                  <a:lnTo>
                    <a:pt x="440" y="153"/>
                  </a:lnTo>
                  <a:lnTo>
                    <a:pt x="447" y="152"/>
                  </a:lnTo>
                  <a:lnTo>
                    <a:pt x="450" y="150"/>
                  </a:lnTo>
                  <a:lnTo>
                    <a:pt x="452" y="148"/>
                  </a:lnTo>
                  <a:lnTo>
                    <a:pt x="481" y="118"/>
                  </a:lnTo>
                  <a:lnTo>
                    <a:pt x="481" y="118"/>
                  </a:lnTo>
                  <a:lnTo>
                    <a:pt x="495" y="134"/>
                  </a:lnTo>
                  <a:lnTo>
                    <a:pt x="506" y="150"/>
                  </a:lnTo>
                  <a:lnTo>
                    <a:pt x="517" y="168"/>
                  </a:lnTo>
                  <a:lnTo>
                    <a:pt x="526" y="186"/>
                  </a:lnTo>
                  <a:lnTo>
                    <a:pt x="534" y="204"/>
                  </a:lnTo>
                  <a:lnTo>
                    <a:pt x="541" y="224"/>
                  </a:lnTo>
                  <a:lnTo>
                    <a:pt x="546" y="244"/>
                  </a:lnTo>
                  <a:lnTo>
                    <a:pt x="549" y="265"/>
                  </a:lnTo>
                  <a:lnTo>
                    <a:pt x="509" y="265"/>
                  </a:lnTo>
                  <a:lnTo>
                    <a:pt x="509" y="265"/>
                  </a:lnTo>
                  <a:lnTo>
                    <a:pt x="506" y="266"/>
                  </a:lnTo>
                  <a:lnTo>
                    <a:pt x="503" y="266"/>
                  </a:lnTo>
                  <a:lnTo>
                    <a:pt x="498" y="270"/>
                  </a:lnTo>
                  <a:lnTo>
                    <a:pt x="494" y="275"/>
                  </a:lnTo>
                  <a:lnTo>
                    <a:pt x="493" y="278"/>
                  </a:lnTo>
                  <a:lnTo>
                    <a:pt x="493" y="281"/>
                  </a:lnTo>
                  <a:lnTo>
                    <a:pt x="493" y="281"/>
                  </a:lnTo>
                  <a:lnTo>
                    <a:pt x="493" y="284"/>
                  </a:lnTo>
                  <a:lnTo>
                    <a:pt x="494" y="287"/>
                  </a:lnTo>
                  <a:lnTo>
                    <a:pt x="498" y="292"/>
                  </a:lnTo>
                  <a:lnTo>
                    <a:pt x="503" y="297"/>
                  </a:lnTo>
                  <a:lnTo>
                    <a:pt x="506" y="298"/>
                  </a:lnTo>
                  <a:lnTo>
                    <a:pt x="509" y="298"/>
                  </a:lnTo>
                  <a:lnTo>
                    <a:pt x="509" y="2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8"/>
            <p:cNvSpPr>
              <a:spLocks noEditPoints="1"/>
            </p:cNvSpPr>
            <p:nvPr/>
          </p:nvSpPr>
          <p:spPr bwMode="auto">
            <a:xfrm flipH="1">
              <a:off x="4985604" y="1406517"/>
              <a:ext cx="501764" cy="305869"/>
            </a:xfrm>
            <a:custGeom>
              <a:avLst/>
              <a:gdLst>
                <a:gd name="T0" fmla="*/ 234 w 584"/>
                <a:gd name="T1" fmla="*/ 6 h 356"/>
                <a:gd name="T2" fmla="*/ 153 w 584"/>
                <a:gd name="T3" fmla="*/ 37 h 356"/>
                <a:gd name="T4" fmla="*/ 85 w 584"/>
                <a:gd name="T5" fmla="*/ 89 h 356"/>
                <a:gd name="T6" fmla="*/ 35 w 584"/>
                <a:gd name="T7" fmla="*/ 158 h 356"/>
                <a:gd name="T8" fmla="*/ 6 w 584"/>
                <a:gd name="T9" fmla="*/ 241 h 356"/>
                <a:gd name="T10" fmla="*/ 0 w 584"/>
                <a:gd name="T11" fmla="*/ 308 h 356"/>
                <a:gd name="T12" fmla="*/ 36 w 584"/>
                <a:gd name="T13" fmla="*/ 352 h 356"/>
                <a:gd name="T14" fmla="*/ 537 w 584"/>
                <a:gd name="T15" fmla="*/ 355 h 356"/>
                <a:gd name="T16" fmla="*/ 583 w 584"/>
                <a:gd name="T17" fmla="*/ 313 h 356"/>
                <a:gd name="T18" fmla="*/ 584 w 584"/>
                <a:gd name="T19" fmla="*/ 286 h 356"/>
                <a:gd name="T20" fmla="*/ 566 w 584"/>
                <a:gd name="T21" fmla="*/ 198 h 356"/>
                <a:gd name="T22" fmla="*/ 526 w 584"/>
                <a:gd name="T23" fmla="*/ 122 h 356"/>
                <a:gd name="T24" fmla="*/ 467 w 584"/>
                <a:gd name="T25" fmla="*/ 60 h 356"/>
                <a:gd name="T26" fmla="*/ 392 w 584"/>
                <a:gd name="T27" fmla="*/ 18 h 356"/>
                <a:gd name="T28" fmla="*/ 307 w 584"/>
                <a:gd name="T29" fmla="*/ 1 h 356"/>
                <a:gd name="T30" fmla="*/ 308 w 584"/>
                <a:gd name="T31" fmla="*/ 311 h 356"/>
                <a:gd name="T32" fmla="*/ 289 w 584"/>
                <a:gd name="T33" fmla="*/ 320 h 356"/>
                <a:gd name="T34" fmla="*/ 277 w 584"/>
                <a:gd name="T35" fmla="*/ 313 h 356"/>
                <a:gd name="T36" fmla="*/ 274 w 584"/>
                <a:gd name="T37" fmla="*/ 294 h 356"/>
                <a:gd name="T38" fmla="*/ 292 w 584"/>
                <a:gd name="T39" fmla="*/ 282 h 356"/>
                <a:gd name="T40" fmla="*/ 307 w 584"/>
                <a:gd name="T41" fmla="*/ 290 h 356"/>
                <a:gd name="T42" fmla="*/ 509 w 584"/>
                <a:gd name="T43" fmla="*/ 298 h 356"/>
                <a:gd name="T44" fmla="*/ 549 w 584"/>
                <a:gd name="T45" fmla="*/ 310 h 356"/>
                <a:gd name="T46" fmla="*/ 524 w 584"/>
                <a:gd name="T47" fmla="*/ 323 h 356"/>
                <a:gd name="T48" fmla="*/ 344 w 584"/>
                <a:gd name="T49" fmla="*/ 299 h 356"/>
                <a:gd name="T50" fmla="*/ 423 w 584"/>
                <a:gd name="T51" fmla="*/ 183 h 356"/>
                <a:gd name="T52" fmla="*/ 423 w 584"/>
                <a:gd name="T53" fmla="*/ 165 h 356"/>
                <a:gd name="T54" fmla="*/ 410 w 584"/>
                <a:gd name="T55" fmla="*/ 157 h 356"/>
                <a:gd name="T56" fmla="*/ 303 w 584"/>
                <a:gd name="T57" fmla="*/ 250 h 356"/>
                <a:gd name="T58" fmla="*/ 274 w 584"/>
                <a:gd name="T59" fmla="*/ 253 h 356"/>
                <a:gd name="T60" fmla="*/ 241 w 584"/>
                <a:gd name="T61" fmla="*/ 293 h 356"/>
                <a:gd name="T62" fmla="*/ 60 w 584"/>
                <a:gd name="T63" fmla="*/ 323 h 356"/>
                <a:gd name="T64" fmla="*/ 37 w 584"/>
                <a:gd name="T65" fmla="*/ 314 h 356"/>
                <a:gd name="T66" fmla="*/ 75 w 584"/>
                <a:gd name="T67" fmla="*/ 298 h 356"/>
                <a:gd name="T68" fmla="*/ 91 w 584"/>
                <a:gd name="T69" fmla="*/ 284 h 356"/>
                <a:gd name="T70" fmla="*/ 82 w 584"/>
                <a:gd name="T71" fmla="*/ 266 h 356"/>
                <a:gd name="T72" fmla="*/ 43 w 584"/>
                <a:gd name="T73" fmla="*/ 225 h 356"/>
                <a:gd name="T74" fmla="*/ 99 w 584"/>
                <a:gd name="T75" fmla="*/ 122 h 356"/>
                <a:gd name="T76" fmla="*/ 137 w 584"/>
                <a:gd name="T77" fmla="*/ 153 h 356"/>
                <a:gd name="T78" fmla="*/ 153 w 584"/>
                <a:gd name="T79" fmla="*/ 143 h 356"/>
                <a:gd name="T80" fmla="*/ 122 w 584"/>
                <a:gd name="T81" fmla="*/ 99 h 356"/>
                <a:gd name="T82" fmla="*/ 232 w 584"/>
                <a:gd name="T83" fmla="*/ 40 h 356"/>
                <a:gd name="T84" fmla="*/ 275 w 584"/>
                <a:gd name="T85" fmla="*/ 80 h 356"/>
                <a:gd name="T86" fmla="*/ 293 w 584"/>
                <a:gd name="T87" fmla="*/ 90 h 356"/>
                <a:gd name="T88" fmla="*/ 306 w 584"/>
                <a:gd name="T89" fmla="*/ 33 h 356"/>
                <a:gd name="T90" fmla="*/ 408 w 584"/>
                <a:gd name="T91" fmla="*/ 61 h 356"/>
                <a:gd name="T92" fmla="*/ 427 w 584"/>
                <a:gd name="T93" fmla="*/ 128 h 356"/>
                <a:gd name="T94" fmla="*/ 429 w 584"/>
                <a:gd name="T95" fmla="*/ 148 h 356"/>
                <a:gd name="T96" fmla="*/ 450 w 584"/>
                <a:gd name="T97" fmla="*/ 150 h 356"/>
                <a:gd name="T98" fmla="*/ 517 w 584"/>
                <a:gd name="T99" fmla="*/ 168 h 356"/>
                <a:gd name="T100" fmla="*/ 509 w 584"/>
                <a:gd name="T101" fmla="*/ 265 h 356"/>
                <a:gd name="T102" fmla="*/ 493 w 584"/>
                <a:gd name="T103" fmla="*/ 278 h 356"/>
                <a:gd name="T104" fmla="*/ 503 w 584"/>
                <a:gd name="T105" fmla="*/ 29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4" h="356">
                  <a:moveTo>
                    <a:pt x="292" y="0"/>
                  </a:moveTo>
                  <a:lnTo>
                    <a:pt x="292" y="0"/>
                  </a:lnTo>
                  <a:lnTo>
                    <a:pt x="277" y="1"/>
                  </a:lnTo>
                  <a:lnTo>
                    <a:pt x="262" y="2"/>
                  </a:lnTo>
                  <a:lnTo>
                    <a:pt x="248" y="4"/>
                  </a:lnTo>
                  <a:lnTo>
                    <a:pt x="234" y="6"/>
                  </a:lnTo>
                  <a:lnTo>
                    <a:pt x="219" y="10"/>
                  </a:lnTo>
                  <a:lnTo>
                    <a:pt x="205" y="14"/>
                  </a:lnTo>
                  <a:lnTo>
                    <a:pt x="192" y="18"/>
                  </a:lnTo>
                  <a:lnTo>
                    <a:pt x="178" y="23"/>
                  </a:lnTo>
                  <a:lnTo>
                    <a:pt x="165" y="29"/>
                  </a:lnTo>
                  <a:lnTo>
                    <a:pt x="153" y="37"/>
                  </a:lnTo>
                  <a:lnTo>
                    <a:pt x="140" y="44"/>
                  </a:lnTo>
                  <a:lnTo>
                    <a:pt x="129" y="52"/>
                  </a:lnTo>
                  <a:lnTo>
                    <a:pt x="117" y="60"/>
                  </a:lnTo>
                  <a:lnTo>
                    <a:pt x="107" y="69"/>
                  </a:lnTo>
                  <a:lnTo>
                    <a:pt x="95" y="79"/>
                  </a:lnTo>
                  <a:lnTo>
                    <a:pt x="85" y="89"/>
                  </a:lnTo>
                  <a:lnTo>
                    <a:pt x="76" y="99"/>
                  </a:lnTo>
                  <a:lnTo>
                    <a:pt x="67" y="110"/>
                  </a:lnTo>
                  <a:lnTo>
                    <a:pt x="59" y="122"/>
                  </a:lnTo>
                  <a:lnTo>
                    <a:pt x="50" y="133"/>
                  </a:lnTo>
                  <a:lnTo>
                    <a:pt x="42" y="145"/>
                  </a:lnTo>
                  <a:lnTo>
                    <a:pt x="35" y="158"/>
                  </a:lnTo>
                  <a:lnTo>
                    <a:pt x="29" y="171"/>
                  </a:lnTo>
                  <a:lnTo>
                    <a:pt x="23" y="184"/>
                  </a:lnTo>
                  <a:lnTo>
                    <a:pt x="18" y="198"/>
                  </a:lnTo>
                  <a:lnTo>
                    <a:pt x="13" y="213"/>
                  </a:lnTo>
                  <a:lnTo>
                    <a:pt x="9" y="227"/>
                  </a:lnTo>
                  <a:lnTo>
                    <a:pt x="6" y="241"/>
                  </a:lnTo>
                  <a:lnTo>
                    <a:pt x="3" y="256"/>
                  </a:lnTo>
                  <a:lnTo>
                    <a:pt x="1" y="271"/>
                  </a:lnTo>
                  <a:lnTo>
                    <a:pt x="0" y="286"/>
                  </a:lnTo>
                  <a:lnTo>
                    <a:pt x="0" y="302"/>
                  </a:lnTo>
                  <a:lnTo>
                    <a:pt x="0" y="302"/>
                  </a:lnTo>
                  <a:lnTo>
                    <a:pt x="0" y="308"/>
                  </a:lnTo>
                  <a:lnTo>
                    <a:pt x="1" y="313"/>
                  </a:lnTo>
                  <a:lnTo>
                    <a:pt x="4" y="323"/>
                  </a:lnTo>
                  <a:lnTo>
                    <a:pt x="10" y="332"/>
                  </a:lnTo>
                  <a:lnTo>
                    <a:pt x="18" y="341"/>
                  </a:lnTo>
                  <a:lnTo>
                    <a:pt x="27" y="347"/>
                  </a:lnTo>
                  <a:lnTo>
                    <a:pt x="36" y="352"/>
                  </a:lnTo>
                  <a:lnTo>
                    <a:pt x="47" y="355"/>
                  </a:lnTo>
                  <a:lnTo>
                    <a:pt x="60" y="356"/>
                  </a:lnTo>
                  <a:lnTo>
                    <a:pt x="60" y="356"/>
                  </a:lnTo>
                  <a:lnTo>
                    <a:pt x="524" y="356"/>
                  </a:lnTo>
                  <a:lnTo>
                    <a:pt x="524" y="356"/>
                  </a:lnTo>
                  <a:lnTo>
                    <a:pt x="537" y="355"/>
                  </a:lnTo>
                  <a:lnTo>
                    <a:pt x="548" y="352"/>
                  </a:lnTo>
                  <a:lnTo>
                    <a:pt x="558" y="347"/>
                  </a:lnTo>
                  <a:lnTo>
                    <a:pt x="566" y="341"/>
                  </a:lnTo>
                  <a:lnTo>
                    <a:pt x="574" y="332"/>
                  </a:lnTo>
                  <a:lnTo>
                    <a:pt x="580" y="323"/>
                  </a:lnTo>
                  <a:lnTo>
                    <a:pt x="583" y="313"/>
                  </a:lnTo>
                  <a:lnTo>
                    <a:pt x="584" y="308"/>
                  </a:lnTo>
                  <a:lnTo>
                    <a:pt x="584" y="302"/>
                  </a:lnTo>
                  <a:lnTo>
                    <a:pt x="584" y="302"/>
                  </a:lnTo>
                  <a:lnTo>
                    <a:pt x="584" y="302"/>
                  </a:lnTo>
                  <a:lnTo>
                    <a:pt x="584" y="302"/>
                  </a:lnTo>
                  <a:lnTo>
                    <a:pt x="584" y="286"/>
                  </a:lnTo>
                  <a:lnTo>
                    <a:pt x="583" y="271"/>
                  </a:lnTo>
                  <a:lnTo>
                    <a:pt x="581" y="256"/>
                  </a:lnTo>
                  <a:lnTo>
                    <a:pt x="578" y="241"/>
                  </a:lnTo>
                  <a:lnTo>
                    <a:pt x="575" y="226"/>
                  </a:lnTo>
                  <a:lnTo>
                    <a:pt x="570" y="212"/>
                  </a:lnTo>
                  <a:lnTo>
                    <a:pt x="566" y="198"/>
                  </a:lnTo>
                  <a:lnTo>
                    <a:pt x="561" y="184"/>
                  </a:lnTo>
                  <a:lnTo>
                    <a:pt x="555" y="171"/>
                  </a:lnTo>
                  <a:lnTo>
                    <a:pt x="549" y="158"/>
                  </a:lnTo>
                  <a:lnTo>
                    <a:pt x="542" y="145"/>
                  </a:lnTo>
                  <a:lnTo>
                    <a:pt x="535" y="133"/>
                  </a:lnTo>
                  <a:lnTo>
                    <a:pt x="526" y="122"/>
                  </a:lnTo>
                  <a:lnTo>
                    <a:pt x="517" y="110"/>
                  </a:lnTo>
                  <a:lnTo>
                    <a:pt x="508" y="99"/>
                  </a:lnTo>
                  <a:lnTo>
                    <a:pt x="499" y="89"/>
                  </a:lnTo>
                  <a:lnTo>
                    <a:pt x="489" y="79"/>
                  </a:lnTo>
                  <a:lnTo>
                    <a:pt x="477" y="69"/>
                  </a:lnTo>
                  <a:lnTo>
                    <a:pt x="467" y="60"/>
                  </a:lnTo>
                  <a:lnTo>
                    <a:pt x="455" y="52"/>
                  </a:lnTo>
                  <a:lnTo>
                    <a:pt x="444" y="44"/>
                  </a:lnTo>
                  <a:lnTo>
                    <a:pt x="431" y="37"/>
                  </a:lnTo>
                  <a:lnTo>
                    <a:pt x="419" y="29"/>
                  </a:lnTo>
                  <a:lnTo>
                    <a:pt x="406" y="23"/>
                  </a:lnTo>
                  <a:lnTo>
                    <a:pt x="392" y="18"/>
                  </a:lnTo>
                  <a:lnTo>
                    <a:pt x="379" y="14"/>
                  </a:lnTo>
                  <a:lnTo>
                    <a:pt x="365" y="10"/>
                  </a:lnTo>
                  <a:lnTo>
                    <a:pt x="351" y="6"/>
                  </a:lnTo>
                  <a:lnTo>
                    <a:pt x="336" y="4"/>
                  </a:lnTo>
                  <a:lnTo>
                    <a:pt x="322" y="2"/>
                  </a:lnTo>
                  <a:lnTo>
                    <a:pt x="307" y="1"/>
                  </a:lnTo>
                  <a:lnTo>
                    <a:pt x="292" y="0"/>
                  </a:lnTo>
                  <a:lnTo>
                    <a:pt x="292" y="0"/>
                  </a:lnTo>
                  <a:close/>
                  <a:moveTo>
                    <a:pt x="311" y="305"/>
                  </a:moveTo>
                  <a:lnTo>
                    <a:pt x="311" y="305"/>
                  </a:lnTo>
                  <a:lnTo>
                    <a:pt x="310" y="308"/>
                  </a:lnTo>
                  <a:lnTo>
                    <a:pt x="308" y="311"/>
                  </a:lnTo>
                  <a:lnTo>
                    <a:pt x="304" y="316"/>
                  </a:lnTo>
                  <a:lnTo>
                    <a:pt x="299" y="319"/>
                  </a:lnTo>
                  <a:lnTo>
                    <a:pt x="295" y="320"/>
                  </a:lnTo>
                  <a:lnTo>
                    <a:pt x="292" y="320"/>
                  </a:lnTo>
                  <a:lnTo>
                    <a:pt x="292" y="320"/>
                  </a:lnTo>
                  <a:lnTo>
                    <a:pt x="289" y="320"/>
                  </a:lnTo>
                  <a:lnTo>
                    <a:pt x="289" y="320"/>
                  </a:lnTo>
                  <a:lnTo>
                    <a:pt x="286" y="319"/>
                  </a:lnTo>
                  <a:lnTo>
                    <a:pt x="282" y="318"/>
                  </a:lnTo>
                  <a:lnTo>
                    <a:pt x="279" y="315"/>
                  </a:lnTo>
                  <a:lnTo>
                    <a:pt x="277" y="313"/>
                  </a:lnTo>
                  <a:lnTo>
                    <a:pt x="277" y="313"/>
                  </a:lnTo>
                  <a:lnTo>
                    <a:pt x="275" y="309"/>
                  </a:lnTo>
                  <a:lnTo>
                    <a:pt x="274" y="306"/>
                  </a:lnTo>
                  <a:lnTo>
                    <a:pt x="273" y="302"/>
                  </a:lnTo>
                  <a:lnTo>
                    <a:pt x="274" y="299"/>
                  </a:lnTo>
                  <a:lnTo>
                    <a:pt x="274" y="299"/>
                  </a:lnTo>
                  <a:lnTo>
                    <a:pt x="274" y="294"/>
                  </a:lnTo>
                  <a:lnTo>
                    <a:pt x="276" y="291"/>
                  </a:lnTo>
                  <a:lnTo>
                    <a:pt x="280" y="286"/>
                  </a:lnTo>
                  <a:lnTo>
                    <a:pt x="285" y="283"/>
                  </a:lnTo>
                  <a:lnTo>
                    <a:pt x="289" y="282"/>
                  </a:lnTo>
                  <a:lnTo>
                    <a:pt x="292" y="282"/>
                  </a:lnTo>
                  <a:lnTo>
                    <a:pt x="292" y="282"/>
                  </a:lnTo>
                  <a:lnTo>
                    <a:pt x="295" y="282"/>
                  </a:lnTo>
                  <a:lnTo>
                    <a:pt x="295" y="282"/>
                  </a:lnTo>
                  <a:lnTo>
                    <a:pt x="299" y="283"/>
                  </a:lnTo>
                  <a:lnTo>
                    <a:pt x="302" y="285"/>
                  </a:lnTo>
                  <a:lnTo>
                    <a:pt x="305" y="287"/>
                  </a:lnTo>
                  <a:lnTo>
                    <a:pt x="307" y="290"/>
                  </a:lnTo>
                  <a:lnTo>
                    <a:pt x="309" y="293"/>
                  </a:lnTo>
                  <a:lnTo>
                    <a:pt x="310" y="297"/>
                  </a:lnTo>
                  <a:lnTo>
                    <a:pt x="311" y="301"/>
                  </a:lnTo>
                  <a:lnTo>
                    <a:pt x="311" y="305"/>
                  </a:lnTo>
                  <a:lnTo>
                    <a:pt x="311" y="305"/>
                  </a:lnTo>
                  <a:close/>
                  <a:moveTo>
                    <a:pt x="509" y="298"/>
                  </a:moveTo>
                  <a:lnTo>
                    <a:pt x="551" y="298"/>
                  </a:lnTo>
                  <a:lnTo>
                    <a:pt x="551" y="298"/>
                  </a:lnTo>
                  <a:lnTo>
                    <a:pt x="551" y="302"/>
                  </a:lnTo>
                  <a:lnTo>
                    <a:pt x="551" y="302"/>
                  </a:lnTo>
                  <a:lnTo>
                    <a:pt x="551" y="306"/>
                  </a:lnTo>
                  <a:lnTo>
                    <a:pt x="549" y="310"/>
                  </a:lnTo>
                  <a:lnTo>
                    <a:pt x="547" y="314"/>
                  </a:lnTo>
                  <a:lnTo>
                    <a:pt x="544" y="317"/>
                  </a:lnTo>
                  <a:lnTo>
                    <a:pt x="540" y="320"/>
                  </a:lnTo>
                  <a:lnTo>
                    <a:pt x="535" y="322"/>
                  </a:lnTo>
                  <a:lnTo>
                    <a:pt x="530" y="323"/>
                  </a:lnTo>
                  <a:lnTo>
                    <a:pt x="524" y="323"/>
                  </a:lnTo>
                  <a:lnTo>
                    <a:pt x="338" y="323"/>
                  </a:lnTo>
                  <a:lnTo>
                    <a:pt x="338" y="323"/>
                  </a:lnTo>
                  <a:lnTo>
                    <a:pt x="341" y="317"/>
                  </a:lnTo>
                  <a:lnTo>
                    <a:pt x="343" y="310"/>
                  </a:lnTo>
                  <a:lnTo>
                    <a:pt x="343" y="310"/>
                  </a:lnTo>
                  <a:lnTo>
                    <a:pt x="344" y="299"/>
                  </a:lnTo>
                  <a:lnTo>
                    <a:pt x="342" y="288"/>
                  </a:lnTo>
                  <a:lnTo>
                    <a:pt x="338" y="278"/>
                  </a:lnTo>
                  <a:lnTo>
                    <a:pt x="333" y="269"/>
                  </a:lnTo>
                  <a:lnTo>
                    <a:pt x="421" y="186"/>
                  </a:lnTo>
                  <a:lnTo>
                    <a:pt x="421" y="186"/>
                  </a:lnTo>
                  <a:lnTo>
                    <a:pt x="423" y="183"/>
                  </a:lnTo>
                  <a:lnTo>
                    <a:pt x="424" y="181"/>
                  </a:lnTo>
                  <a:lnTo>
                    <a:pt x="425" y="178"/>
                  </a:lnTo>
                  <a:lnTo>
                    <a:pt x="426" y="174"/>
                  </a:lnTo>
                  <a:lnTo>
                    <a:pt x="426" y="171"/>
                  </a:lnTo>
                  <a:lnTo>
                    <a:pt x="425" y="168"/>
                  </a:lnTo>
                  <a:lnTo>
                    <a:pt x="423" y="165"/>
                  </a:lnTo>
                  <a:lnTo>
                    <a:pt x="421" y="162"/>
                  </a:lnTo>
                  <a:lnTo>
                    <a:pt x="421" y="162"/>
                  </a:lnTo>
                  <a:lnTo>
                    <a:pt x="419" y="160"/>
                  </a:lnTo>
                  <a:lnTo>
                    <a:pt x="416" y="158"/>
                  </a:lnTo>
                  <a:lnTo>
                    <a:pt x="413" y="157"/>
                  </a:lnTo>
                  <a:lnTo>
                    <a:pt x="410" y="157"/>
                  </a:lnTo>
                  <a:lnTo>
                    <a:pt x="407" y="157"/>
                  </a:lnTo>
                  <a:lnTo>
                    <a:pt x="404" y="158"/>
                  </a:lnTo>
                  <a:lnTo>
                    <a:pt x="401" y="159"/>
                  </a:lnTo>
                  <a:lnTo>
                    <a:pt x="397" y="161"/>
                  </a:lnTo>
                  <a:lnTo>
                    <a:pt x="303" y="250"/>
                  </a:lnTo>
                  <a:lnTo>
                    <a:pt x="303" y="250"/>
                  </a:lnTo>
                  <a:lnTo>
                    <a:pt x="300" y="250"/>
                  </a:lnTo>
                  <a:lnTo>
                    <a:pt x="300" y="250"/>
                  </a:lnTo>
                  <a:lnTo>
                    <a:pt x="292" y="249"/>
                  </a:lnTo>
                  <a:lnTo>
                    <a:pt x="292" y="249"/>
                  </a:lnTo>
                  <a:lnTo>
                    <a:pt x="283" y="250"/>
                  </a:lnTo>
                  <a:lnTo>
                    <a:pt x="274" y="253"/>
                  </a:lnTo>
                  <a:lnTo>
                    <a:pt x="266" y="257"/>
                  </a:lnTo>
                  <a:lnTo>
                    <a:pt x="258" y="262"/>
                  </a:lnTo>
                  <a:lnTo>
                    <a:pt x="252" y="268"/>
                  </a:lnTo>
                  <a:lnTo>
                    <a:pt x="247" y="276"/>
                  </a:lnTo>
                  <a:lnTo>
                    <a:pt x="243" y="284"/>
                  </a:lnTo>
                  <a:lnTo>
                    <a:pt x="241" y="293"/>
                  </a:lnTo>
                  <a:lnTo>
                    <a:pt x="241" y="293"/>
                  </a:lnTo>
                  <a:lnTo>
                    <a:pt x="240" y="302"/>
                  </a:lnTo>
                  <a:lnTo>
                    <a:pt x="241" y="309"/>
                  </a:lnTo>
                  <a:lnTo>
                    <a:pt x="243" y="316"/>
                  </a:lnTo>
                  <a:lnTo>
                    <a:pt x="245" y="323"/>
                  </a:lnTo>
                  <a:lnTo>
                    <a:pt x="60" y="323"/>
                  </a:lnTo>
                  <a:lnTo>
                    <a:pt x="60" y="323"/>
                  </a:lnTo>
                  <a:lnTo>
                    <a:pt x="54" y="323"/>
                  </a:lnTo>
                  <a:lnTo>
                    <a:pt x="49" y="322"/>
                  </a:lnTo>
                  <a:lnTo>
                    <a:pt x="44" y="320"/>
                  </a:lnTo>
                  <a:lnTo>
                    <a:pt x="40" y="317"/>
                  </a:lnTo>
                  <a:lnTo>
                    <a:pt x="37" y="314"/>
                  </a:lnTo>
                  <a:lnTo>
                    <a:pt x="35" y="310"/>
                  </a:lnTo>
                  <a:lnTo>
                    <a:pt x="33" y="306"/>
                  </a:lnTo>
                  <a:lnTo>
                    <a:pt x="33" y="302"/>
                  </a:lnTo>
                  <a:lnTo>
                    <a:pt x="33" y="302"/>
                  </a:lnTo>
                  <a:lnTo>
                    <a:pt x="33" y="298"/>
                  </a:lnTo>
                  <a:lnTo>
                    <a:pt x="75" y="298"/>
                  </a:lnTo>
                  <a:lnTo>
                    <a:pt x="75" y="298"/>
                  </a:lnTo>
                  <a:lnTo>
                    <a:pt x="79" y="298"/>
                  </a:lnTo>
                  <a:lnTo>
                    <a:pt x="82" y="297"/>
                  </a:lnTo>
                  <a:lnTo>
                    <a:pt x="87" y="292"/>
                  </a:lnTo>
                  <a:lnTo>
                    <a:pt x="90" y="287"/>
                  </a:lnTo>
                  <a:lnTo>
                    <a:pt x="91" y="284"/>
                  </a:lnTo>
                  <a:lnTo>
                    <a:pt x="91" y="281"/>
                  </a:lnTo>
                  <a:lnTo>
                    <a:pt x="91" y="281"/>
                  </a:lnTo>
                  <a:lnTo>
                    <a:pt x="91" y="278"/>
                  </a:lnTo>
                  <a:lnTo>
                    <a:pt x="90" y="275"/>
                  </a:lnTo>
                  <a:lnTo>
                    <a:pt x="87" y="270"/>
                  </a:lnTo>
                  <a:lnTo>
                    <a:pt x="82" y="266"/>
                  </a:lnTo>
                  <a:lnTo>
                    <a:pt x="79" y="266"/>
                  </a:lnTo>
                  <a:lnTo>
                    <a:pt x="75" y="265"/>
                  </a:lnTo>
                  <a:lnTo>
                    <a:pt x="35" y="265"/>
                  </a:lnTo>
                  <a:lnTo>
                    <a:pt x="35" y="265"/>
                  </a:lnTo>
                  <a:lnTo>
                    <a:pt x="38" y="244"/>
                  </a:lnTo>
                  <a:lnTo>
                    <a:pt x="43" y="225"/>
                  </a:lnTo>
                  <a:lnTo>
                    <a:pt x="49" y="206"/>
                  </a:lnTo>
                  <a:lnTo>
                    <a:pt x="57" y="188"/>
                  </a:lnTo>
                  <a:lnTo>
                    <a:pt x="66" y="170"/>
                  </a:lnTo>
                  <a:lnTo>
                    <a:pt x="76" y="153"/>
                  </a:lnTo>
                  <a:lnTo>
                    <a:pt x="87" y="137"/>
                  </a:lnTo>
                  <a:lnTo>
                    <a:pt x="99" y="122"/>
                  </a:lnTo>
                  <a:lnTo>
                    <a:pt x="126" y="148"/>
                  </a:lnTo>
                  <a:lnTo>
                    <a:pt x="126" y="148"/>
                  </a:lnTo>
                  <a:lnTo>
                    <a:pt x="128" y="150"/>
                  </a:lnTo>
                  <a:lnTo>
                    <a:pt x="131" y="152"/>
                  </a:lnTo>
                  <a:lnTo>
                    <a:pt x="137" y="153"/>
                  </a:lnTo>
                  <a:lnTo>
                    <a:pt x="137" y="153"/>
                  </a:lnTo>
                  <a:lnTo>
                    <a:pt x="143" y="152"/>
                  </a:lnTo>
                  <a:lnTo>
                    <a:pt x="147" y="150"/>
                  </a:lnTo>
                  <a:lnTo>
                    <a:pt x="149" y="148"/>
                  </a:lnTo>
                  <a:lnTo>
                    <a:pt x="149" y="148"/>
                  </a:lnTo>
                  <a:lnTo>
                    <a:pt x="151" y="146"/>
                  </a:lnTo>
                  <a:lnTo>
                    <a:pt x="153" y="143"/>
                  </a:lnTo>
                  <a:lnTo>
                    <a:pt x="154" y="137"/>
                  </a:lnTo>
                  <a:lnTo>
                    <a:pt x="153" y="131"/>
                  </a:lnTo>
                  <a:lnTo>
                    <a:pt x="151" y="128"/>
                  </a:lnTo>
                  <a:lnTo>
                    <a:pt x="149" y="126"/>
                  </a:lnTo>
                  <a:lnTo>
                    <a:pt x="122" y="99"/>
                  </a:lnTo>
                  <a:lnTo>
                    <a:pt x="122" y="99"/>
                  </a:lnTo>
                  <a:lnTo>
                    <a:pt x="138" y="86"/>
                  </a:lnTo>
                  <a:lnTo>
                    <a:pt x="155" y="73"/>
                  </a:lnTo>
                  <a:lnTo>
                    <a:pt x="173" y="63"/>
                  </a:lnTo>
                  <a:lnTo>
                    <a:pt x="192" y="54"/>
                  </a:lnTo>
                  <a:lnTo>
                    <a:pt x="211" y="46"/>
                  </a:lnTo>
                  <a:lnTo>
                    <a:pt x="232" y="40"/>
                  </a:lnTo>
                  <a:lnTo>
                    <a:pt x="252" y="36"/>
                  </a:lnTo>
                  <a:lnTo>
                    <a:pt x="274" y="34"/>
                  </a:lnTo>
                  <a:lnTo>
                    <a:pt x="274" y="73"/>
                  </a:lnTo>
                  <a:lnTo>
                    <a:pt x="274" y="73"/>
                  </a:lnTo>
                  <a:lnTo>
                    <a:pt x="275" y="77"/>
                  </a:lnTo>
                  <a:lnTo>
                    <a:pt x="275" y="80"/>
                  </a:lnTo>
                  <a:lnTo>
                    <a:pt x="279" y="85"/>
                  </a:lnTo>
                  <a:lnTo>
                    <a:pt x="284" y="89"/>
                  </a:lnTo>
                  <a:lnTo>
                    <a:pt x="287" y="90"/>
                  </a:lnTo>
                  <a:lnTo>
                    <a:pt x="290" y="90"/>
                  </a:lnTo>
                  <a:lnTo>
                    <a:pt x="290" y="90"/>
                  </a:lnTo>
                  <a:lnTo>
                    <a:pt x="293" y="90"/>
                  </a:lnTo>
                  <a:lnTo>
                    <a:pt x="296" y="89"/>
                  </a:lnTo>
                  <a:lnTo>
                    <a:pt x="301" y="85"/>
                  </a:lnTo>
                  <a:lnTo>
                    <a:pt x="305" y="80"/>
                  </a:lnTo>
                  <a:lnTo>
                    <a:pt x="306" y="77"/>
                  </a:lnTo>
                  <a:lnTo>
                    <a:pt x="306" y="73"/>
                  </a:lnTo>
                  <a:lnTo>
                    <a:pt x="306" y="33"/>
                  </a:lnTo>
                  <a:lnTo>
                    <a:pt x="306" y="33"/>
                  </a:lnTo>
                  <a:lnTo>
                    <a:pt x="328" y="36"/>
                  </a:lnTo>
                  <a:lnTo>
                    <a:pt x="348" y="39"/>
                  </a:lnTo>
                  <a:lnTo>
                    <a:pt x="369" y="45"/>
                  </a:lnTo>
                  <a:lnTo>
                    <a:pt x="388" y="52"/>
                  </a:lnTo>
                  <a:lnTo>
                    <a:pt x="408" y="61"/>
                  </a:lnTo>
                  <a:lnTo>
                    <a:pt x="425" y="71"/>
                  </a:lnTo>
                  <a:lnTo>
                    <a:pt x="442" y="83"/>
                  </a:lnTo>
                  <a:lnTo>
                    <a:pt x="459" y="96"/>
                  </a:lnTo>
                  <a:lnTo>
                    <a:pt x="429" y="126"/>
                  </a:lnTo>
                  <a:lnTo>
                    <a:pt x="429" y="126"/>
                  </a:lnTo>
                  <a:lnTo>
                    <a:pt x="427" y="128"/>
                  </a:lnTo>
                  <a:lnTo>
                    <a:pt x="425" y="131"/>
                  </a:lnTo>
                  <a:lnTo>
                    <a:pt x="424" y="137"/>
                  </a:lnTo>
                  <a:lnTo>
                    <a:pt x="425" y="143"/>
                  </a:lnTo>
                  <a:lnTo>
                    <a:pt x="427" y="146"/>
                  </a:lnTo>
                  <a:lnTo>
                    <a:pt x="429" y="148"/>
                  </a:lnTo>
                  <a:lnTo>
                    <a:pt x="429" y="148"/>
                  </a:lnTo>
                  <a:lnTo>
                    <a:pt x="431" y="150"/>
                  </a:lnTo>
                  <a:lnTo>
                    <a:pt x="434" y="152"/>
                  </a:lnTo>
                  <a:lnTo>
                    <a:pt x="440" y="153"/>
                  </a:lnTo>
                  <a:lnTo>
                    <a:pt x="440" y="153"/>
                  </a:lnTo>
                  <a:lnTo>
                    <a:pt x="447" y="152"/>
                  </a:lnTo>
                  <a:lnTo>
                    <a:pt x="450" y="150"/>
                  </a:lnTo>
                  <a:lnTo>
                    <a:pt x="452" y="148"/>
                  </a:lnTo>
                  <a:lnTo>
                    <a:pt x="481" y="118"/>
                  </a:lnTo>
                  <a:lnTo>
                    <a:pt x="481" y="118"/>
                  </a:lnTo>
                  <a:lnTo>
                    <a:pt x="495" y="134"/>
                  </a:lnTo>
                  <a:lnTo>
                    <a:pt x="506" y="150"/>
                  </a:lnTo>
                  <a:lnTo>
                    <a:pt x="517" y="168"/>
                  </a:lnTo>
                  <a:lnTo>
                    <a:pt x="526" y="186"/>
                  </a:lnTo>
                  <a:lnTo>
                    <a:pt x="534" y="204"/>
                  </a:lnTo>
                  <a:lnTo>
                    <a:pt x="541" y="224"/>
                  </a:lnTo>
                  <a:lnTo>
                    <a:pt x="546" y="244"/>
                  </a:lnTo>
                  <a:lnTo>
                    <a:pt x="549" y="265"/>
                  </a:lnTo>
                  <a:lnTo>
                    <a:pt x="509" y="265"/>
                  </a:lnTo>
                  <a:lnTo>
                    <a:pt x="509" y="265"/>
                  </a:lnTo>
                  <a:lnTo>
                    <a:pt x="506" y="266"/>
                  </a:lnTo>
                  <a:lnTo>
                    <a:pt x="503" y="266"/>
                  </a:lnTo>
                  <a:lnTo>
                    <a:pt x="498" y="270"/>
                  </a:lnTo>
                  <a:lnTo>
                    <a:pt x="494" y="275"/>
                  </a:lnTo>
                  <a:lnTo>
                    <a:pt x="493" y="278"/>
                  </a:lnTo>
                  <a:lnTo>
                    <a:pt x="493" y="281"/>
                  </a:lnTo>
                  <a:lnTo>
                    <a:pt x="493" y="281"/>
                  </a:lnTo>
                  <a:lnTo>
                    <a:pt x="493" y="284"/>
                  </a:lnTo>
                  <a:lnTo>
                    <a:pt x="494" y="287"/>
                  </a:lnTo>
                  <a:lnTo>
                    <a:pt x="498" y="292"/>
                  </a:lnTo>
                  <a:lnTo>
                    <a:pt x="503" y="297"/>
                  </a:lnTo>
                  <a:lnTo>
                    <a:pt x="506" y="298"/>
                  </a:lnTo>
                  <a:lnTo>
                    <a:pt x="509" y="298"/>
                  </a:lnTo>
                  <a:lnTo>
                    <a:pt x="509" y="2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Oval 54"/>
            <p:cNvSpPr/>
            <p:nvPr/>
          </p:nvSpPr>
          <p:spPr>
            <a:xfrm>
              <a:off x="3241071" y="3755972"/>
              <a:ext cx="631453" cy="631453"/>
            </a:xfrm>
            <a:prstGeom prst="ellipse">
              <a:avLst/>
            </a:prstGeom>
            <a:solidFill>
              <a:schemeClr val="tx1">
                <a:alpha val="66000"/>
              </a:schemeClr>
            </a:solidFill>
            <a:ln w="28575">
              <a:solidFill>
                <a:srgbClr val="FFD00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7840" y="3880738"/>
              <a:ext cx="297915" cy="385405"/>
            </a:xfrm>
            <a:prstGeom prst="rect">
              <a:avLst/>
            </a:prstGeom>
          </p:spPr>
        </p:pic>
        <p:sp>
          <p:nvSpPr>
            <p:cNvPr id="57" name="TextBox 56"/>
            <p:cNvSpPr txBox="1"/>
            <p:nvPr/>
          </p:nvSpPr>
          <p:spPr>
            <a:xfrm>
              <a:off x="3103970" y="4431989"/>
              <a:ext cx="905655" cy="439072"/>
            </a:xfrm>
            <a:prstGeom prst="rect">
              <a:avLst/>
            </a:prstGeom>
            <a:noFill/>
          </p:spPr>
          <p:txBody>
            <a:bodyPr wrap="square" lIns="130025" tIns="65013" rIns="130025" bIns="65013" rtlCol="0">
              <a:spAutoFit/>
            </a:bodyPr>
            <a:lstStyle/>
            <a:p>
              <a:pPr algn="ctr"/>
              <a:r>
                <a:rPr lang="en-US" sz="1000" b="1" dirty="0">
                  <a:solidFill>
                    <a:srgbClr val="747875"/>
                  </a:solidFill>
                  <a:latin typeface="Century Gothic" charset="0"/>
                  <a:ea typeface="Century Gothic" charset="0"/>
                  <a:cs typeface="Century Gothic" charset="0"/>
                </a:rPr>
                <a:t>1.0 g/min</a:t>
              </a:r>
            </a:p>
            <a:p>
              <a:pPr algn="ctr"/>
              <a:r>
                <a:rPr lang="en-US" sz="1000" b="1" dirty="0">
                  <a:solidFill>
                    <a:srgbClr val="747875"/>
                  </a:solidFill>
                  <a:latin typeface="Century Gothic" charset="0"/>
                  <a:ea typeface="Century Gothic" charset="0"/>
                  <a:cs typeface="Century Gothic" charset="0"/>
                </a:rPr>
                <a:t>(60 g/h)</a:t>
              </a:r>
            </a:p>
          </p:txBody>
        </p:sp>
        <p:grpSp>
          <p:nvGrpSpPr>
            <p:cNvPr id="51" name="Group 50"/>
            <p:cNvGrpSpPr/>
            <p:nvPr/>
          </p:nvGrpSpPr>
          <p:grpSpPr>
            <a:xfrm>
              <a:off x="3103970" y="2443803"/>
              <a:ext cx="905655" cy="1115089"/>
              <a:chOff x="3103970" y="3755972"/>
              <a:chExt cx="905655" cy="1115089"/>
            </a:xfrm>
          </p:grpSpPr>
          <p:sp>
            <p:nvSpPr>
              <p:cNvPr id="53" name="Oval 52"/>
              <p:cNvSpPr/>
              <p:nvPr/>
            </p:nvSpPr>
            <p:spPr>
              <a:xfrm>
                <a:off x="3241071" y="3755972"/>
                <a:ext cx="631453" cy="631453"/>
              </a:xfrm>
              <a:prstGeom prst="ellipse">
                <a:avLst/>
              </a:prstGeom>
              <a:solidFill>
                <a:schemeClr val="tx1">
                  <a:alpha val="66000"/>
                </a:schemeClr>
              </a:solidFill>
              <a:ln w="28575">
                <a:solidFill>
                  <a:srgbClr val="FFD00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103970" y="4431989"/>
                <a:ext cx="905655" cy="439072"/>
              </a:xfrm>
              <a:prstGeom prst="rect">
                <a:avLst/>
              </a:prstGeom>
              <a:noFill/>
            </p:spPr>
            <p:txBody>
              <a:bodyPr wrap="square" lIns="130025" tIns="65013" rIns="130025" bIns="65013" rtlCol="0">
                <a:spAutoFit/>
              </a:bodyPr>
              <a:lstStyle/>
              <a:p>
                <a:pPr algn="ctr"/>
                <a:r>
                  <a:rPr lang="en-US" sz="1000" b="1" dirty="0">
                    <a:solidFill>
                      <a:srgbClr val="747875"/>
                    </a:solidFill>
                    <a:latin typeface="Century Gothic" charset="0"/>
                    <a:ea typeface="Century Gothic" charset="0"/>
                    <a:cs typeface="Century Gothic" charset="0"/>
                  </a:rPr>
                  <a:t>Rapid </a:t>
                </a:r>
              </a:p>
              <a:p>
                <a:pPr algn="ctr"/>
                <a:r>
                  <a:rPr lang="en-US" sz="1000" b="1" dirty="0">
                    <a:solidFill>
                      <a:srgbClr val="747875"/>
                    </a:solidFill>
                    <a:latin typeface="Century Gothic" charset="0"/>
                    <a:ea typeface="Century Gothic" charset="0"/>
                    <a:cs typeface="Century Gothic" charset="0"/>
                  </a:rPr>
                  <a:t>Digestion</a:t>
                </a:r>
              </a:p>
            </p:txBody>
          </p:sp>
        </p:grpSp>
        <p:pic>
          <p:nvPicPr>
            <p:cNvPr id="52" name="Picture 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2016" y="2561531"/>
              <a:ext cx="347203" cy="403832"/>
            </a:xfrm>
            <a:prstGeom prst="rect">
              <a:avLst/>
            </a:prstGeom>
          </p:spPr>
        </p:pic>
        <p:sp>
          <p:nvSpPr>
            <p:cNvPr id="46" name="Oval 45"/>
            <p:cNvSpPr/>
            <p:nvPr/>
          </p:nvSpPr>
          <p:spPr>
            <a:xfrm>
              <a:off x="7792751" y="3755972"/>
              <a:ext cx="631453" cy="631453"/>
            </a:xfrm>
            <a:prstGeom prst="ellipse">
              <a:avLst/>
            </a:prstGeom>
            <a:solidFill>
              <a:schemeClr val="tx1">
                <a:alpha val="66000"/>
              </a:schemeClr>
            </a:solidFill>
            <a:ln w="28575">
              <a:solidFill>
                <a:srgbClr val="FFD00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9520" y="3880738"/>
              <a:ext cx="297915" cy="385405"/>
            </a:xfrm>
            <a:prstGeom prst="rect">
              <a:avLst/>
            </a:prstGeom>
          </p:spPr>
        </p:pic>
        <p:sp>
          <p:nvSpPr>
            <p:cNvPr id="48" name="TextBox 47"/>
            <p:cNvSpPr txBox="1"/>
            <p:nvPr/>
          </p:nvSpPr>
          <p:spPr>
            <a:xfrm>
              <a:off x="7655650" y="4431989"/>
              <a:ext cx="905655" cy="439072"/>
            </a:xfrm>
            <a:prstGeom prst="rect">
              <a:avLst/>
            </a:prstGeom>
            <a:noFill/>
          </p:spPr>
          <p:txBody>
            <a:bodyPr wrap="square" lIns="130025" tIns="65013" rIns="130025" bIns="65013" rtlCol="0">
              <a:spAutoFit/>
            </a:bodyPr>
            <a:lstStyle/>
            <a:p>
              <a:pPr algn="ctr"/>
              <a:r>
                <a:rPr lang="en-US" sz="1000" b="1" dirty="0">
                  <a:solidFill>
                    <a:srgbClr val="747875"/>
                  </a:solidFill>
                  <a:latin typeface="Century Gothic" charset="0"/>
                  <a:ea typeface="Century Gothic" charset="0"/>
                  <a:cs typeface="Century Gothic" charset="0"/>
                </a:rPr>
                <a:t>.06 g/min</a:t>
              </a:r>
            </a:p>
            <a:p>
              <a:pPr algn="ctr"/>
              <a:r>
                <a:rPr lang="en-US" sz="1000" b="1" dirty="0">
                  <a:solidFill>
                    <a:srgbClr val="747875"/>
                  </a:solidFill>
                  <a:latin typeface="Century Gothic" charset="0"/>
                  <a:ea typeface="Century Gothic" charset="0"/>
                  <a:cs typeface="Century Gothic" charset="0"/>
                </a:rPr>
                <a:t>(35 g/h)</a:t>
              </a:r>
            </a:p>
          </p:txBody>
        </p:sp>
        <p:grpSp>
          <p:nvGrpSpPr>
            <p:cNvPr id="42" name="Group 41"/>
            <p:cNvGrpSpPr/>
            <p:nvPr/>
          </p:nvGrpSpPr>
          <p:grpSpPr>
            <a:xfrm>
              <a:off x="7655650" y="2443803"/>
              <a:ext cx="905655" cy="1115089"/>
              <a:chOff x="3103970" y="3755972"/>
              <a:chExt cx="905655" cy="1115089"/>
            </a:xfrm>
          </p:grpSpPr>
          <p:sp>
            <p:nvSpPr>
              <p:cNvPr id="44" name="Oval 43"/>
              <p:cNvSpPr/>
              <p:nvPr/>
            </p:nvSpPr>
            <p:spPr>
              <a:xfrm>
                <a:off x="3241071" y="3755972"/>
                <a:ext cx="631453" cy="631453"/>
              </a:xfrm>
              <a:prstGeom prst="ellipse">
                <a:avLst/>
              </a:prstGeom>
              <a:solidFill>
                <a:schemeClr val="tx1">
                  <a:alpha val="66000"/>
                </a:schemeClr>
              </a:solidFill>
              <a:ln w="28575">
                <a:solidFill>
                  <a:srgbClr val="FFD00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103970" y="4431989"/>
                <a:ext cx="905655" cy="439072"/>
              </a:xfrm>
              <a:prstGeom prst="rect">
                <a:avLst/>
              </a:prstGeom>
              <a:noFill/>
            </p:spPr>
            <p:txBody>
              <a:bodyPr wrap="square" lIns="130025" tIns="65013" rIns="130025" bIns="65013" rtlCol="0">
                <a:spAutoFit/>
              </a:bodyPr>
              <a:lstStyle/>
              <a:p>
                <a:pPr algn="ctr"/>
                <a:r>
                  <a:rPr lang="en-US" sz="1000" b="1" dirty="0">
                    <a:solidFill>
                      <a:srgbClr val="747875"/>
                    </a:solidFill>
                    <a:latin typeface="Century Gothic" charset="0"/>
                    <a:ea typeface="Century Gothic" charset="0"/>
                    <a:cs typeface="Century Gothic" charset="0"/>
                  </a:rPr>
                  <a:t>Slow</a:t>
                </a:r>
              </a:p>
              <a:p>
                <a:pPr algn="ctr"/>
                <a:r>
                  <a:rPr lang="en-US" sz="1000" b="1" dirty="0">
                    <a:solidFill>
                      <a:srgbClr val="747875"/>
                    </a:solidFill>
                    <a:latin typeface="Century Gothic" charset="0"/>
                    <a:ea typeface="Century Gothic" charset="0"/>
                    <a:cs typeface="Century Gothic" charset="0"/>
                  </a:rPr>
                  <a:t>Digestion</a:t>
                </a:r>
              </a:p>
            </p:txBody>
          </p:sp>
        </p:grpSp>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43696" y="2561531"/>
              <a:ext cx="347203" cy="403832"/>
            </a:xfrm>
            <a:prstGeom prst="rect">
              <a:avLst/>
            </a:prstGeom>
          </p:spPr>
        </p:pic>
        <p:sp>
          <p:nvSpPr>
            <p:cNvPr id="23" name="Rectangle 22"/>
            <p:cNvSpPr/>
            <p:nvPr/>
          </p:nvSpPr>
          <p:spPr>
            <a:xfrm>
              <a:off x="5430854" y="2201108"/>
              <a:ext cx="2439823" cy="2862322"/>
            </a:xfrm>
            <a:prstGeom prst="rect">
              <a:avLst/>
            </a:prstGeom>
          </p:spPr>
          <p:txBody>
            <a:bodyPr wrap="square">
              <a:spAutoFit/>
            </a:bodyPr>
            <a:lstStyle/>
            <a:p>
              <a:pPr>
                <a:lnSpc>
                  <a:spcPct val="200000"/>
                </a:lnSpc>
              </a:pPr>
              <a:r>
                <a:rPr lang="en-US" dirty="0">
                  <a:solidFill>
                    <a:srgbClr val="2D4F1E"/>
                  </a:solidFill>
                  <a:latin typeface="Century Gothic" charset="0"/>
                  <a:ea typeface="Century Gothic" charset="0"/>
                  <a:cs typeface="Century Gothic" charset="0"/>
                </a:rPr>
                <a:t>Fructose</a:t>
              </a:r>
            </a:p>
            <a:p>
              <a:pPr>
                <a:lnSpc>
                  <a:spcPct val="200000"/>
                </a:lnSpc>
              </a:pPr>
              <a:r>
                <a:rPr lang="en-US" dirty="0">
                  <a:solidFill>
                    <a:srgbClr val="2D4F1E"/>
                  </a:solidFill>
                  <a:latin typeface="Century Gothic" charset="0"/>
                  <a:ea typeface="Century Gothic" charset="0"/>
                  <a:cs typeface="Century Gothic" charset="0"/>
                </a:rPr>
                <a:t>Galactose</a:t>
              </a:r>
            </a:p>
            <a:p>
              <a:pPr>
                <a:lnSpc>
                  <a:spcPct val="200000"/>
                </a:lnSpc>
              </a:pPr>
              <a:r>
                <a:rPr lang="en-US" dirty="0" err="1">
                  <a:solidFill>
                    <a:srgbClr val="2D4F1E"/>
                  </a:solidFill>
                  <a:latin typeface="Century Gothic" charset="0"/>
                  <a:ea typeface="Century Gothic" charset="0"/>
                  <a:cs typeface="Century Gothic" charset="0"/>
                </a:rPr>
                <a:t>Trehalose</a:t>
              </a:r>
              <a:endParaRPr lang="en-US" dirty="0">
                <a:solidFill>
                  <a:srgbClr val="2D4F1E"/>
                </a:solidFill>
                <a:latin typeface="Century Gothic" charset="0"/>
                <a:ea typeface="Century Gothic" charset="0"/>
                <a:cs typeface="Century Gothic" charset="0"/>
              </a:endParaRPr>
            </a:p>
            <a:p>
              <a:pPr>
                <a:lnSpc>
                  <a:spcPct val="200000"/>
                </a:lnSpc>
              </a:pPr>
              <a:r>
                <a:rPr lang="en-US" dirty="0" err="1">
                  <a:solidFill>
                    <a:srgbClr val="2D4F1E"/>
                  </a:solidFill>
                  <a:latin typeface="Century Gothic" charset="0"/>
                  <a:ea typeface="Century Gothic" charset="0"/>
                  <a:cs typeface="Century Gothic" charset="0"/>
                </a:rPr>
                <a:t>Isomalatulose</a:t>
              </a:r>
              <a:endParaRPr lang="en-US" dirty="0">
                <a:solidFill>
                  <a:srgbClr val="2D4F1E"/>
                </a:solidFill>
                <a:latin typeface="Century Gothic" charset="0"/>
                <a:ea typeface="Century Gothic" charset="0"/>
                <a:cs typeface="Century Gothic" charset="0"/>
              </a:endParaRPr>
            </a:p>
            <a:p>
              <a:pPr>
                <a:lnSpc>
                  <a:spcPct val="200000"/>
                </a:lnSpc>
              </a:pPr>
              <a:r>
                <a:rPr lang="en-US" dirty="0">
                  <a:solidFill>
                    <a:srgbClr val="2D4F1E"/>
                  </a:solidFill>
                  <a:latin typeface="Century Gothic" charset="0"/>
                  <a:ea typeface="Century Gothic" charset="0"/>
                  <a:cs typeface="Century Gothic" charset="0"/>
                </a:rPr>
                <a:t>Amylose</a:t>
              </a:r>
            </a:p>
          </p:txBody>
        </p:sp>
        <p:grpSp>
          <p:nvGrpSpPr>
            <p:cNvPr id="25" name="Group 24"/>
            <p:cNvGrpSpPr/>
            <p:nvPr/>
          </p:nvGrpSpPr>
          <p:grpSpPr>
            <a:xfrm>
              <a:off x="5073532" y="2405514"/>
              <a:ext cx="317878" cy="317878"/>
              <a:chOff x="-592330" y="2994622"/>
              <a:chExt cx="317878" cy="317878"/>
            </a:xfrm>
          </p:grpSpPr>
          <p:sp>
            <p:nvSpPr>
              <p:cNvPr id="38" name="Oval 37"/>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6" name="Group 25"/>
            <p:cNvGrpSpPr/>
            <p:nvPr/>
          </p:nvGrpSpPr>
          <p:grpSpPr>
            <a:xfrm>
              <a:off x="5073532" y="2943899"/>
              <a:ext cx="317878" cy="317878"/>
              <a:chOff x="-592330" y="2994622"/>
              <a:chExt cx="317878" cy="317878"/>
            </a:xfrm>
          </p:grpSpPr>
          <p:sp>
            <p:nvSpPr>
              <p:cNvPr id="36" name="Oval 35"/>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7" name="Group 26"/>
            <p:cNvGrpSpPr/>
            <p:nvPr/>
          </p:nvGrpSpPr>
          <p:grpSpPr>
            <a:xfrm>
              <a:off x="5073532" y="3516468"/>
              <a:ext cx="317878" cy="317878"/>
              <a:chOff x="-592330" y="2994622"/>
              <a:chExt cx="317878" cy="317878"/>
            </a:xfrm>
          </p:grpSpPr>
          <p:sp>
            <p:nvSpPr>
              <p:cNvPr id="34" name="Oval 33"/>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8" name="Group 27"/>
            <p:cNvGrpSpPr/>
            <p:nvPr/>
          </p:nvGrpSpPr>
          <p:grpSpPr>
            <a:xfrm>
              <a:off x="5073532" y="4073202"/>
              <a:ext cx="317878" cy="317878"/>
              <a:chOff x="-592330" y="2994622"/>
              <a:chExt cx="317878" cy="317878"/>
            </a:xfrm>
          </p:grpSpPr>
          <p:sp>
            <p:nvSpPr>
              <p:cNvPr id="32" name="Oval 31"/>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29" name="Group 28"/>
            <p:cNvGrpSpPr/>
            <p:nvPr/>
          </p:nvGrpSpPr>
          <p:grpSpPr>
            <a:xfrm>
              <a:off x="5073532" y="4604030"/>
              <a:ext cx="317878" cy="317878"/>
              <a:chOff x="-592330" y="2994622"/>
              <a:chExt cx="317878" cy="317878"/>
            </a:xfrm>
          </p:grpSpPr>
          <p:sp>
            <p:nvSpPr>
              <p:cNvPr id="30" name="Oval 29"/>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sp>
          <p:nvSpPr>
            <p:cNvPr id="84" name="Rectangle 83"/>
            <p:cNvSpPr/>
            <p:nvPr/>
          </p:nvSpPr>
          <p:spPr>
            <a:xfrm>
              <a:off x="0" y="97811"/>
              <a:ext cx="9151133" cy="754053"/>
            </a:xfrm>
            <a:prstGeom prst="rect">
              <a:avLst/>
            </a:prstGeom>
          </p:spPr>
          <p:txBody>
            <a:bodyPr wrap="square">
              <a:spAutoFit/>
            </a:bodyPr>
            <a:lstStyle/>
            <a:p>
              <a:pPr algn="ctr"/>
              <a:r>
                <a:rPr lang="en-US" sz="4300" b="1" dirty="0">
                  <a:solidFill>
                    <a:srgbClr val="2D4E1E"/>
                  </a:solidFill>
                  <a:latin typeface="Century Gothic" charset="0"/>
                  <a:ea typeface="Century Gothic" charset="0"/>
                  <a:cs typeface="Century Gothic" charset="0"/>
                </a:rPr>
                <a:t>Types</a:t>
              </a:r>
              <a:r>
                <a:rPr lang="en-US" sz="4300" b="1" dirty="0">
                  <a:solidFill>
                    <a:schemeClr val="bg1"/>
                  </a:solidFill>
                  <a:latin typeface="Century Gothic" charset="0"/>
                  <a:ea typeface="Century Gothic" charset="0"/>
                  <a:cs typeface="Century Gothic" charset="0"/>
                </a:rPr>
                <a:t> of Carbohydrates</a:t>
              </a:r>
            </a:p>
          </p:txBody>
        </p:sp>
        <p:sp>
          <p:nvSpPr>
            <p:cNvPr id="85" name="Rectangle 84"/>
            <p:cNvSpPr/>
            <p:nvPr/>
          </p:nvSpPr>
          <p:spPr>
            <a:xfrm>
              <a:off x="940" y="977494"/>
              <a:ext cx="914400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grpSp>
      <p:grpSp>
        <p:nvGrpSpPr>
          <p:cNvPr id="148" name="Group 147"/>
          <p:cNvGrpSpPr/>
          <p:nvPr/>
        </p:nvGrpSpPr>
        <p:grpSpPr>
          <a:xfrm>
            <a:off x="-15600" y="-14045"/>
            <a:ext cx="9159600" cy="5259276"/>
            <a:chOff x="-8465" y="-115776"/>
            <a:chExt cx="9159600" cy="5259276"/>
          </a:xfrm>
        </p:grpSpPr>
        <p:sp>
          <p:nvSpPr>
            <p:cNvPr id="149" name="Rectangle 148"/>
            <p:cNvSpPr/>
            <p:nvPr/>
          </p:nvSpPr>
          <p:spPr>
            <a:xfrm>
              <a:off x="13575" y="65766"/>
              <a:ext cx="9130426" cy="5077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p:cNvGrpSpPr/>
            <p:nvPr/>
          </p:nvGrpSpPr>
          <p:grpSpPr>
            <a:xfrm>
              <a:off x="-8465" y="-115776"/>
              <a:ext cx="9159600" cy="5259276"/>
              <a:chOff x="-8465" y="-115776"/>
              <a:chExt cx="9159600" cy="5259276"/>
            </a:xfrm>
          </p:grpSpPr>
          <p:pic>
            <p:nvPicPr>
              <p:cNvPr id="151" name="Picture 150"/>
              <p:cNvPicPr>
                <a:picLocks noChangeAspect="1"/>
              </p:cNvPicPr>
              <p:nvPr/>
            </p:nvPicPr>
            <p:blipFill rotWithShape="1">
              <a:blip r:embed="rId3" cstate="print">
                <a:alphaModFix amt="24000"/>
                <a:extLst>
                  <a:ext uri="{28A0092B-C50C-407E-A947-70E740481C1C}">
                    <a14:useLocalDpi xmlns:a14="http://schemas.microsoft.com/office/drawing/2010/main"/>
                  </a:ext>
                </a:extLst>
              </a:blip>
              <a:srcRect t="-25011"/>
              <a:stretch/>
            </p:blipFill>
            <p:spPr>
              <a:xfrm>
                <a:off x="13573" y="97556"/>
                <a:ext cx="9130427" cy="5045944"/>
              </a:xfrm>
              <a:prstGeom prst="rect">
                <a:avLst/>
              </a:prstGeom>
            </p:spPr>
          </p:pic>
          <p:cxnSp>
            <p:nvCxnSpPr>
              <p:cNvPr id="152" name="Straight Connector 151"/>
              <p:cNvCxnSpPr/>
              <p:nvPr/>
            </p:nvCxnSpPr>
            <p:spPr>
              <a:xfrm>
                <a:off x="4566958" y="2122631"/>
                <a:ext cx="0" cy="3020869"/>
              </a:xfrm>
              <a:prstGeom prst="line">
                <a:avLst/>
              </a:prstGeom>
              <a:ln w="28575">
                <a:solidFill>
                  <a:srgbClr val="508436"/>
                </a:solidFill>
              </a:ln>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2272" y="991552"/>
                <a:ext cx="4569907" cy="1162540"/>
                <a:chOff x="4346420" y="0"/>
                <a:chExt cx="4787725" cy="1300480"/>
              </a:xfrm>
            </p:grpSpPr>
            <p:sp>
              <p:nvSpPr>
                <p:cNvPr id="200" name="Rectangle 199"/>
                <p:cNvSpPr/>
                <p:nvPr/>
              </p:nvSpPr>
              <p:spPr>
                <a:xfrm>
                  <a:off x="4349784" y="0"/>
                  <a:ext cx="4784361" cy="130048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5"/>
                <p:cNvSpPr/>
                <p:nvPr/>
              </p:nvSpPr>
              <p:spPr>
                <a:xfrm>
                  <a:off x="434642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566958" y="991552"/>
                <a:ext cx="4577042" cy="1162540"/>
                <a:chOff x="4348800" y="0"/>
                <a:chExt cx="4795200" cy="1300480"/>
              </a:xfrm>
            </p:grpSpPr>
            <p:sp>
              <p:nvSpPr>
                <p:cNvPr id="198" name="Rectangle 197"/>
                <p:cNvSpPr/>
                <p:nvPr/>
              </p:nvSpPr>
              <p:spPr>
                <a:xfrm>
                  <a:off x="4348800" y="0"/>
                  <a:ext cx="4795200" cy="130048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Rectangle 154"/>
              <p:cNvSpPr/>
              <p:nvPr/>
            </p:nvSpPr>
            <p:spPr>
              <a:xfrm>
                <a:off x="940" y="2122631"/>
                <a:ext cx="914400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56" name="Hexagon 155"/>
              <p:cNvSpPr/>
              <p:nvPr/>
            </p:nvSpPr>
            <p:spPr>
              <a:xfrm rot="5400000">
                <a:off x="270591" y="1209131"/>
                <a:ext cx="868099" cy="748361"/>
              </a:xfrm>
              <a:prstGeom prst="hexagon">
                <a:avLst/>
              </a:prstGeom>
              <a:no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1640141" y="1314628"/>
                <a:ext cx="1423788" cy="553998"/>
              </a:xfrm>
              <a:prstGeom prst="rect">
                <a:avLst/>
              </a:prstGeom>
            </p:spPr>
            <p:txBody>
              <a:bodyPr wrap="none">
                <a:spAutoFit/>
              </a:bodyPr>
              <a:lstStyle/>
              <a:p>
                <a:r>
                  <a:rPr lang="en-US" sz="3000" b="1" i="1" dirty="0">
                    <a:solidFill>
                      <a:schemeClr val="bg1"/>
                    </a:solidFill>
                    <a:latin typeface="Century Gothic" charset="0"/>
                    <a:ea typeface="Century Gothic" charset="0"/>
                    <a:cs typeface="Century Gothic" charset="0"/>
                  </a:rPr>
                  <a:t>SIMPLE</a:t>
                </a:r>
              </a:p>
            </p:txBody>
          </p:sp>
          <p:sp>
            <p:nvSpPr>
              <p:cNvPr id="158" name="Hexagon 157"/>
              <p:cNvSpPr/>
              <p:nvPr/>
            </p:nvSpPr>
            <p:spPr>
              <a:xfrm rot="5400000">
                <a:off x="4799863" y="1209131"/>
                <a:ext cx="868099" cy="748361"/>
              </a:xfrm>
              <a:prstGeom prst="hexagon">
                <a:avLst/>
              </a:prstGeom>
              <a:no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6196845" y="1314628"/>
                <a:ext cx="2000869" cy="553998"/>
              </a:xfrm>
              <a:prstGeom prst="rect">
                <a:avLst/>
              </a:prstGeom>
            </p:spPr>
            <p:txBody>
              <a:bodyPr wrap="none">
                <a:spAutoFit/>
              </a:bodyPr>
              <a:lstStyle/>
              <a:p>
                <a:r>
                  <a:rPr lang="en-US" sz="3000" b="1" i="1" dirty="0">
                    <a:solidFill>
                      <a:schemeClr val="bg1"/>
                    </a:solidFill>
                    <a:latin typeface="Century Gothic" charset="0"/>
                    <a:ea typeface="Century Gothic" charset="0"/>
                    <a:cs typeface="Century Gothic" charset="0"/>
                  </a:rPr>
                  <a:t>COMPLEX</a:t>
                </a:r>
              </a:p>
            </p:txBody>
          </p:sp>
          <p:grpSp>
            <p:nvGrpSpPr>
              <p:cNvPr id="160" name="Group 159"/>
              <p:cNvGrpSpPr/>
              <p:nvPr/>
            </p:nvGrpSpPr>
            <p:grpSpPr>
              <a:xfrm>
                <a:off x="716067" y="2017361"/>
                <a:ext cx="4524115" cy="2682601"/>
                <a:chOff x="716067" y="2017361"/>
                <a:chExt cx="4524115" cy="2682601"/>
              </a:xfrm>
            </p:grpSpPr>
            <p:cxnSp>
              <p:nvCxnSpPr>
                <p:cNvPr id="196" name="Straight Connector 195"/>
                <p:cNvCxnSpPr/>
                <p:nvPr/>
              </p:nvCxnSpPr>
              <p:spPr>
                <a:xfrm flipH="1">
                  <a:off x="5232471" y="2017361"/>
                  <a:ext cx="7711" cy="1244416"/>
                </a:xfrm>
                <a:prstGeom prst="line">
                  <a:avLst/>
                </a:prstGeom>
                <a:ln w="38100">
                  <a:solidFill>
                    <a:srgbClr val="2D4E1E"/>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716067" y="2017361"/>
                  <a:ext cx="0" cy="2682601"/>
                </a:xfrm>
                <a:prstGeom prst="line">
                  <a:avLst/>
                </a:prstGeom>
                <a:ln w="38100">
                  <a:solidFill>
                    <a:srgbClr val="2D4E1E"/>
                  </a:solidFill>
                </a:ln>
                <a:effectLst/>
              </p:spPr>
              <p:style>
                <a:lnRef idx="2">
                  <a:schemeClr val="accent1"/>
                </a:lnRef>
                <a:fillRef idx="0">
                  <a:schemeClr val="accent1"/>
                </a:fillRef>
                <a:effectRef idx="1">
                  <a:schemeClr val="accent1"/>
                </a:effectRef>
                <a:fontRef idx="minor">
                  <a:schemeClr val="tx1"/>
                </a:fontRef>
              </p:style>
            </p:cxnSp>
          </p:grpSp>
          <p:grpSp>
            <p:nvGrpSpPr>
              <p:cNvPr id="161" name="Group 160"/>
              <p:cNvGrpSpPr/>
              <p:nvPr/>
            </p:nvGrpSpPr>
            <p:grpSpPr>
              <a:xfrm>
                <a:off x="549417" y="2201108"/>
                <a:ext cx="2797145" cy="2862322"/>
                <a:chOff x="549417" y="2201108"/>
                <a:chExt cx="2797145" cy="2862322"/>
              </a:xfrm>
            </p:grpSpPr>
            <p:sp>
              <p:nvSpPr>
                <p:cNvPr id="179" name="Rectangle 178"/>
                <p:cNvSpPr/>
                <p:nvPr/>
              </p:nvSpPr>
              <p:spPr>
                <a:xfrm>
                  <a:off x="906739" y="2201108"/>
                  <a:ext cx="2439823" cy="2862322"/>
                </a:xfrm>
                <a:prstGeom prst="rect">
                  <a:avLst/>
                </a:prstGeom>
              </p:spPr>
              <p:txBody>
                <a:bodyPr wrap="square">
                  <a:spAutoFit/>
                </a:bodyPr>
                <a:lstStyle/>
                <a:p>
                  <a:pPr>
                    <a:lnSpc>
                      <a:spcPct val="200000"/>
                    </a:lnSpc>
                  </a:pPr>
                  <a:r>
                    <a:rPr lang="en-US" dirty="0">
                      <a:solidFill>
                        <a:srgbClr val="2D4F1E"/>
                      </a:solidFill>
                      <a:latin typeface="Century Gothic" charset="0"/>
                      <a:ea typeface="Century Gothic" charset="0"/>
                      <a:cs typeface="Century Gothic" charset="0"/>
                    </a:rPr>
                    <a:t>Glucose </a:t>
                  </a:r>
                </a:p>
                <a:p>
                  <a:pPr>
                    <a:lnSpc>
                      <a:spcPct val="200000"/>
                    </a:lnSpc>
                  </a:pPr>
                  <a:r>
                    <a:rPr lang="en-US" dirty="0">
                      <a:solidFill>
                        <a:srgbClr val="2D4F1E"/>
                      </a:solidFill>
                      <a:latin typeface="Century Gothic" charset="0"/>
                      <a:ea typeface="Century Gothic" charset="0"/>
                      <a:cs typeface="Century Gothic" charset="0"/>
                    </a:rPr>
                    <a:t>Fructose</a:t>
                  </a:r>
                </a:p>
                <a:p>
                  <a:pPr>
                    <a:lnSpc>
                      <a:spcPct val="200000"/>
                    </a:lnSpc>
                  </a:pPr>
                  <a:r>
                    <a:rPr lang="en-US" dirty="0" err="1">
                      <a:solidFill>
                        <a:srgbClr val="2D4F1E"/>
                      </a:solidFill>
                      <a:latin typeface="Century Gothic" charset="0"/>
                      <a:ea typeface="Century Gothic" charset="0"/>
                      <a:cs typeface="Century Gothic" charset="0"/>
                    </a:rPr>
                    <a:t>Galactose</a:t>
                  </a:r>
                  <a:endParaRPr lang="en-US" dirty="0">
                    <a:solidFill>
                      <a:srgbClr val="2D4F1E"/>
                    </a:solidFill>
                    <a:latin typeface="Century Gothic" charset="0"/>
                    <a:ea typeface="Century Gothic" charset="0"/>
                    <a:cs typeface="Century Gothic" charset="0"/>
                  </a:endParaRPr>
                </a:p>
                <a:p>
                  <a:pPr>
                    <a:lnSpc>
                      <a:spcPct val="200000"/>
                    </a:lnSpc>
                  </a:pPr>
                  <a:r>
                    <a:rPr lang="en-US" dirty="0">
                      <a:solidFill>
                        <a:srgbClr val="2D4F1E"/>
                      </a:solidFill>
                      <a:latin typeface="Century Gothic" charset="0"/>
                      <a:ea typeface="Century Gothic" charset="0"/>
                      <a:cs typeface="Century Gothic" charset="0"/>
                    </a:rPr>
                    <a:t>Sucrose</a:t>
                  </a:r>
                </a:p>
                <a:p>
                  <a:pPr>
                    <a:lnSpc>
                      <a:spcPct val="200000"/>
                    </a:lnSpc>
                  </a:pPr>
                  <a:r>
                    <a:rPr lang="en-US" dirty="0">
                      <a:solidFill>
                        <a:srgbClr val="2D4F1E"/>
                      </a:solidFill>
                      <a:latin typeface="Century Gothic" charset="0"/>
                      <a:ea typeface="Century Gothic" charset="0"/>
                      <a:cs typeface="Century Gothic" charset="0"/>
                    </a:rPr>
                    <a:t>Maltose</a:t>
                  </a:r>
                </a:p>
              </p:txBody>
            </p:sp>
            <p:grpSp>
              <p:nvGrpSpPr>
                <p:cNvPr id="180" name="Group 179"/>
                <p:cNvGrpSpPr/>
                <p:nvPr/>
              </p:nvGrpSpPr>
              <p:grpSpPr>
                <a:xfrm>
                  <a:off x="549417" y="2405514"/>
                  <a:ext cx="317878" cy="2516394"/>
                  <a:chOff x="549417" y="2405514"/>
                  <a:chExt cx="317878" cy="2516394"/>
                </a:xfrm>
              </p:grpSpPr>
              <p:grpSp>
                <p:nvGrpSpPr>
                  <p:cNvPr id="181" name="Group 180"/>
                  <p:cNvGrpSpPr/>
                  <p:nvPr/>
                </p:nvGrpSpPr>
                <p:grpSpPr>
                  <a:xfrm>
                    <a:off x="549417" y="2405514"/>
                    <a:ext cx="317878" cy="317878"/>
                    <a:chOff x="-592330" y="2994622"/>
                    <a:chExt cx="317878" cy="317878"/>
                  </a:xfrm>
                </p:grpSpPr>
                <p:sp>
                  <p:nvSpPr>
                    <p:cNvPr id="194" name="Oval 193"/>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82" name="Group 181"/>
                  <p:cNvGrpSpPr/>
                  <p:nvPr/>
                </p:nvGrpSpPr>
                <p:grpSpPr>
                  <a:xfrm>
                    <a:off x="549417" y="2943899"/>
                    <a:ext cx="317878" cy="317878"/>
                    <a:chOff x="-592330" y="2994622"/>
                    <a:chExt cx="317878" cy="317878"/>
                  </a:xfrm>
                </p:grpSpPr>
                <p:sp>
                  <p:nvSpPr>
                    <p:cNvPr id="192" name="Oval 191"/>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3" name="Picture 1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83" name="Group 182"/>
                  <p:cNvGrpSpPr/>
                  <p:nvPr/>
                </p:nvGrpSpPr>
                <p:grpSpPr>
                  <a:xfrm>
                    <a:off x="549417" y="3516468"/>
                    <a:ext cx="317878" cy="317878"/>
                    <a:chOff x="-592330" y="2994622"/>
                    <a:chExt cx="317878" cy="317878"/>
                  </a:xfrm>
                </p:grpSpPr>
                <p:sp>
                  <p:nvSpPr>
                    <p:cNvPr id="190" name="Oval 189"/>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 name="Picture 1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84" name="Group 183"/>
                  <p:cNvGrpSpPr/>
                  <p:nvPr/>
                </p:nvGrpSpPr>
                <p:grpSpPr>
                  <a:xfrm>
                    <a:off x="549417" y="4073202"/>
                    <a:ext cx="317878" cy="317878"/>
                    <a:chOff x="-592330" y="2994622"/>
                    <a:chExt cx="317878" cy="317878"/>
                  </a:xfrm>
                </p:grpSpPr>
                <p:sp>
                  <p:nvSpPr>
                    <p:cNvPr id="188" name="Oval 187"/>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9" name="Picture 18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85" name="Group 184"/>
                  <p:cNvGrpSpPr/>
                  <p:nvPr/>
                </p:nvGrpSpPr>
                <p:grpSpPr>
                  <a:xfrm>
                    <a:off x="549417" y="4604030"/>
                    <a:ext cx="317878" cy="317878"/>
                    <a:chOff x="-592330" y="2994622"/>
                    <a:chExt cx="317878" cy="317878"/>
                  </a:xfrm>
                </p:grpSpPr>
                <p:sp>
                  <p:nvSpPr>
                    <p:cNvPr id="186" name="Oval 185"/>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 name="Picture 1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grpSp>
          <p:sp>
            <p:nvSpPr>
              <p:cNvPr id="162" name="Rectangle 161"/>
              <p:cNvSpPr/>
              <p:nvPr/>
            </p:nvSpPr>
            <p:spPr>
              <a:xfrm>
                <a:off x="5430854" y="2201108"/>
                <a:ext cx="2439823" cy="1200329"/>
              </a:xfrm>
              <a:prstGeom prst="rect">
                <a:avLst/>
              </a:prstGeom>
            </p:spPr>
            <p:txBody>
              <a:bodyPr wrap="square">
                <a:spAutoFit/>
              </a:bodyPr>
              <a:lstStyle/>
              <a:p>
                <a:pPr>
                  <a:lnSpc>
                    <a:spcPct val="200000"/>
                  </a:lnSpc>
                </a:pPr>
                <a:r>
                  <a:rPr lang="en-US" dirty="0">
                    <a:solidFill>
                      <a:srgbClr val="2D4F1E"/>
                    </a:solidFill>
                    <a:latin typeface="Century Gothic" charset="0"/>
                    <a:ea typeface="Century Gothic" charset="0"/>
                    <a:cs typeface="Century Gothic" charset="0"/>
                  </a:rPr>
                  <a:t>Amylose</a:t>
                </a:r>
              </a:p>
              <a:p>
                <a:pPr>
                  <a:lnSpc>
                    <a:spcPct val="200000"/>
                  </a:lnSpc>
                </a:pPr>
                <a:r>
                  <a:rPr lang="en-US" dirty="0">
                    <a:solidFill>
                      <a:srgbClr val="2D4F1E"/>
                    </a:solidFill>
                    <a:latin typeface="Century Gothic" charset="0"/>
                    <a:ea typeface="Century Gothic" charset="0"/>
                    <a:cs typeface="Century Gothic" charset="0"/>
                  </a:rPr>
                  <a:t>Amylopectin</a:t>
                </a:r>
              </a:p>
            </p:txBody>
          </p:sp>
          <p:grpSp>
            <p:nvGrpSpPr>
              <p:cNvPr id="163" name="Group 162"/>
              <p:cNvGrpSpPr/>
              <p:nvPr/>
            </p:nvGrpSpPr>
            <p:grpSpPr>
              <a:xfrm>
                <a:off x="5073532" y="2405514"/>
                <a:ext cx="317878" cy="317878"/>
                <a:chOff x="-592330" y="2994622"/>
                <a:chExt cx="317878" cy="317878"/>
              </a:xfrm>
            </p:grpSpPr>
            <p:sp>
              <p:nvSpPr>
                <p:cNvPr id="177" name="Oval 176"/>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 name="Picture 1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64" name="Group 163"/>
              <p:cNvGrpSpPr/>
              <p:nvPr/>
            </p:nvGrpSpPr>
            <p:grpSpPr>
              <a:xfrm>
                <a:off x="5073532" y="2943899"/>
                <a:ext cx="317878" cy="317878"/>
                <a:chOff x="-592330" y="2994622"/>
                <a:chExt cx="317878" cy="317878"/>
              </a:xfrm>
            </p:grpSpPr>
            <p:sp>
              <p:nvSpPr>
                <p:cNvPr id="175" name="Oval 174"/>
                <p:cNvSpPr/>
                <p:nvPr/>
              </p:nvSpPr>
              <p:spPr>
                <a:xfrm>
                  <a:off x="-592330" y="2994622"/>
                  <a:ext cx="317878" cy="317878"/>
                </a:xfrm>
                <a:prstGeom prst="ellipse">
                  <a:avLst/>
                </a:prstGeom>
                <a:solidFill>
                  <a:srgbClr val="68AD49"/>
                </a:solidFill>
                <a:ln w="38100">
                  <a:solidFill>
                    <a:srgbClr val="2D4E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Picture 1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165" name="Group 164"/>
              <p:cNvGrpSpPr/>
              <p:nvPr/>
            </p:nvGrpSpPr>
            <p:grpSpPr>
              <a:xfrm>
                <a:off x="-8465" y="-115776"/>
                <a:ext cx="9159600" cy="1138989"/>
                <a:chOff x="-8465" y="-115776"/>
                <a:chExt cx="9159600" cy="1138989"/>
              </a:xfrm>
            </p:grpSpPr>
            <p:sp>
              <p:nvSpPr>
                <p:cNvPr id="172" name="Rectangle 171"/>
                <p:cNvSpPr/>
                <p:nvPr/>
              </p:nvSpPr>
              <p:spPr>
                <a:xfrm>
                  <a:off x="-8465" y="-115776"/>
                  <a:ext cx="9159600" cy="1110907"/>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0" y="118855"/>
                  <a:ext cx="9151133" cy="646331"/>
                </a:xfrm>
                <a:prstGeom prst="rect">
                  <a:avLst/>
                </a:prstGeom>
              </p:spPr>
              <p:txBody>
                <a:bodyPr wrap="square">
                  <a:spAutoFit/>
                </a:bodyPr>
                <a:lstStyle/>
                <a:p>
                  <a:pPr algn="ctr"/>
                  <a:r>
                    <a:rPr lang="en-US" sz="3600" b="1" dirty="0">
                      <a:solidFill>
                        <a:schemeClr val="bg1"/>
                      </a:solidFill>
                      <a:latin typeface="Century Gothic" charset="0"/>
                      <a:ea typeface="Century Gothic" charset="0"/>
                      <a:cs typeface="Century Gothic" charset="0"/>
                    </a:rPr>
                    <a:t>Carbohydrate Structure Classifications</a:t>
                  </a:r>
                </a:p>
              </p:txBody>
            </p:sp>
            <p:sp>
              <p:nvSpPr>
                <p:cNvPr id="174" name="Rectangle 173"/>
                <p:cNvSpPr/>
                <p:nvPr/>
              </p:nvSpPr>
              <p:spPr>
                <a:xfrm>
                  <a:off x="940" y="977494"/>
                  <a:ext cx="9144000" cy="45719"/>
                </a:xfrm>
                <a:prstGeom prst="rect">
                  <a:avLst/>
                </a:prstGeom>
                <a:solidFill>
                  <a:srgbClr val="508437"/>
                </a:solidFill>
                <a:ln>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grpSp>
          <p:grpSp>
            <p:nvGrpSpPr>
              <p:cNvPr id="166" name="Group 165"/>
              <p:cNvGrpSpPr/>
              <p:nvPr/>
            </p:nvGrpSpPr>
            <p:grpSpPr>
              <a:xfrm>
                <a:off x="5021167" y="1369659"/>
                <a:ext cx="469500" cy="489585"/>
                <a:chOff x="261938" y="1408113"/>
                <a:chExt cx="890588" cy="928688"/>
              </a:xfrm>
              <a:solidFill>
                <a:schemeClr val="bg1"/>
              </a:solidFill>
            </p:grpSpPr>
            <p:sp>
              <p:nvSpPr>
                <p:cNvPr id="168" name="Freeform 15"/>
                <p:cNvSpPr>
                  <a:spLocks noEditPoints="1"/>
                </p:cNvSpPr>
                <p:nvPr/>
              </p:nvSpPr>
              <p:spPr bwMode="auto">
                <a:xfrm>
                  <a:off x="261938" y="1408113"/>
                  <a:ext cx="890588" cy="928688"/>
                </a:xfrm>
                <a:custGeom>
                  <a:avLst/>
                  <a:gdLst>
                    <a:gd name="T0" fmla="*/ 16 w 561"/>
                    <a:gd name="T1" fmla="*/ 37 h 585"/>
                    <a:gd name="T2" fmla="*/ 2 w 561"/>
                    <a:gd name="T3" fmla="*/ 45 h 585"/>
                    <a:gd name="T4" fmla="*/ 1 w 561"/>
                    <a:gd name="T5" fmla="*/ 56 h 585"/>
                    <a:gd name="T6" fmla="*/ 46 w 561"/>
                    <a:gd name="T7" fmla="*/ 85 h 585"/>
                    <a:gd name="T8" fmla="*/ 5 w 561"/>
                    <a:gd name="T9" fmla="*/ 202 h 585"/>
                    <a:gd name="T10" fmla="*/ 1 w 561"/>
                    <a:gd name="T11" fmla="*/ 218 h 585"/>
                    <a:gd name="T12" fmla="*/ 8 w 561"/>
                    <a:gd name="T13" fmla="*/ 226 h 585"/>
                    <a:gd name="T14" fmla="*/ 19 w 561"/>
                    <a:gd name="T15" fmla="*/ 227 h 585"/>
                    <a:gd name="T16" fmla="*/ 152 w 561"/>
                    <a:gd name="T17" fmla="*/ 253 h 585"/>
                    <a:gd name="T18" fmla="*/ 163 w 561"/>
                    <a:gd name="T19" fmla="*/ 255 h 585"/>
                    <a:gd name="T20" fmla="*/ 292 w 561"/>
                    <a:gd name="T21" fmla="*/ 318 h 585"/>
                    <a:gd name="T22" fmla="*/ 164 w 561"/>
                    <a:gd name="T23" fmla="*/ 281 h 585"/>
                    <a:gd name="T24" fmla="*/ 60 w 561"/>
                    <a:gd name="T25" fmla="*/ 336 h 585"/>
                    <a:gd name="T26" fmla="*/ 17 w 561"/>
                    <a:gd name="T27" fmla="*/ 315 h 585"/>
                    <a:gd name="T28" fmla="*/ 2 w 561"/>
                    <a:gd name="T29" fmla="*/ 323 h 585"/>
                    <a:gd name="T30" fmla="*/ 2 w 561"/>
                    <a:gd name="T31" fmla="*/ 336 h 585"/>
                    <a:gd name="T32" fmla="*/ 47 w 561"/>
                    <a:gd name="T33" fmla="*/ 363 h 585"/>
                    <a:gd name="T34" fmla="*/ 49 w 561"/>
                    <a:gd name="T35" fmla="*/ 472 h 585"/>
                    <a:gd name="T36" fmla="*/ 144 w 561"/>
                    <a:gd name="T37" fmla="*/ 570 h 585"/>
                    <a:gd name="T38" fmla="*/ 148 w 561"/>
                    <a:gd name="T39" fmla="*/ 580 h 585"/>
                    <a:gd name="T40" fmla="*/ 160 w 561"/>
                    <a:gd name="T41" fmla="*/ 585 h 585"/>
                    <a:gd name="T42" fmla="*/ 174 w 561"/>
                    <a:gd name="T43" fmla="*/ 576 h 585"/>
                    <a:gd name="T44" fmla="*/ 256 w 561"/>
                    <a:gd name="T45" fmla="*/ 483 h 585"/>
                    <a:gd name="T46" fmla="*/ 302 w 561"/>
                    <a:gd name="T47" fmla="*/ 509 h 585"/>
                    <a:gd name="T48" fmla="*/ 312 w 561"/>
                    <a:gd name="T49" fmla="*/ 504 h 585"/>
                    <a:gd name="T50" fmla="*/ 316 w 561"/>
                    <a:gd name="T51" fmla="*/ 496 h 585"/>
                    <a:gd name="T52" fmla="*/ 310 w 561"/>
                    <a:gd name="T53" fmla="*/ 481 h 585"/>
                    <a:gd name="T54" fmla="*/ 389 w 561"/>
                    <a:gd name="T55" fmla="*/ 393 h 585"/>
                    <a:gd name="T56" fmla="*/ 390 w 561"/>
                    <a:gd name="T57" fmla="*/ 439 h 585"/>
                    <a:gd name="T58" fmla="*/ 404 w 561"/>
                    <a:gd name="T59" fmla="*/ 448 h 585"/>
                    <a:gd name="T60" fmla="*/ 415 w 561"/>
                    <a:gd name="T61" fmla="*/ 444 h 585"/>
                    <a:gd name="T62" fmla="*/ 420 w 561"/>
                    <a:gd name="T63" fmla="*/ 393 h 585"/>
                    <a:gd name="T64" fmla="*/ 543 w 561"/>
                    <a:gd name="T65" fmla="*/ 371 h 585"/>
                    <a:gd name="T66" fmla="*/ 554 w 561"/>
                    <a:gd name="T67" fmla="*/ 370 h 585"/>
                    <a:gd name="T68" fmla="*/ 561 w 561"/>
                    <a:gd name="T69" fmla="*/ 362 h 585"/>
                    <a:gd name="T70" fmla="*/ 557 w 561"/>
                    <a:gd name="T71" fmla="*/ 346 h 585"/>
                    <a:gd name="T72" fmla="*/ 547 w 561"/>
                    <a:gd name="T73" fmla="*/ 199 h 585"/>
                    <a:gd name="T74" fmla="*/ 552 w 561"/>
                    <a:gd name="T75" fmla="*/ 187 h 585"/>
                    <a:gd name="T76" fmla="*/ 548 w 561"/>
                    <a:gd name="T77" fmla="*/ 177 h 585"/>
                    <a:gd name="T78" fmla="*/ 532 w 561"/>
                    <a:gd name="T79" fmla="*/ 172 h 585"/>
                    <a:gd name="T80" fmla="*/ 412 w 561"/>
                    <a:gd name="T81" fmla="*/ 146 h 585"/>
                    <a:gd name="T82" fmla="*/ 400 w 561"/>
                    <a:gd name="T83" fmla="*/ 145 h 585"/>
                    <a:gd name="T84" fmla="*/ 271 w 561"/>
                    <a:gd name="T85" fmla="*/ 80 h 585"/>
                    <a:gd name="T86" fmla="*/ 305 w 561"/>
                    <a:gd name="T87" fmla="*/ 49 h 585"/>
                    <a:gd name="T88" fmla="*/ 303 w 561"/>
                    <a:gd name="T89" fmla="*/ 33 h 585"/>
                    <a:gd name="T90" fmla="*/ 293 w 561"/>
                    <a:gd name="T91" fmla="*/ 28 h 585"/>
                    <a:gd name="T92" fmla="*/ 255 w 561"/>
                    <a:gd name="T93" fmla="*/ 53 h 585"/>
                    <a:gd name="T94" fmla="*/ 159 w 561"/>
                    <a:gd name="T95" fmla="*/ 0 h 585"/>
                    <a:gd name="T96" fmla="*/ 23 w 561"/>
                    <a:gd name="T97" fmla="*/ 38 h 585"/>
                    <a:gd name="T98" fmla="*/ 241 w 561"/>
                    <a:gd name="T99" fmla="*/ 360 h 585"/>
                    <a:gd name="T100" fmla="*/ 242 w 561"/>
                    <a:gd name="T101" fmla="*/ 455 h 585"/>
                    <a:gd name="T102" fmla="*/ 323 w 561"/>
                    <a:gd name="T103" fmla="*/ 224 h 585"/>
                    <a:gd name="T104" fmla="*/ 486 w 561"/>
                    <a:gd name="T105" fmla="*/ 226 h 585"/>
                    <a:gd name="T106" fmla="*/ 323 w 561"/>
                    <a:gd name="T107" fmla="*/ 224 h 585"/>
                    <a:gd name="T108" fmla="*/ 240 w 561"/>
                    <a:gd name="T109" fmla="*/ 80 h 585"/>
                    <a:gd name="T110" fmla="*/ 77 w 561"/>
                    <a:gd name="T111" fmla="*/ 17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1" h="585">
                      <a:moveTo>
                        <a:pt x="23" y="38"/>
                      </a:moveTo>
                      <a:lnTo>
                        <a:pt x="23" y="38"/>
                      </a:lnTo>
                      <a:lnTo>
                        <a:pt x="19" y="37"/>
                      </a:lnTo>
                      <a:lnTo>
                        <a:pt x="16" y="37"/>
                      </a:lnTo>
                      <a:lnTo>
                        <a:pt x="10" y="38"/>
                      </a:lnTo>
                      <a:lnTo>
                        <a:pt x="5" y="40"/>
                      </a:lnTo>
                      <a:lnTo>
                        <a:pt x="3" y="42"/>
                      </a:lnTo>
                      <a:lnTo>
                        <a:pt x="2" y="45"/>
                      </a:lnTo>
                      <a:lnTo>
                        <a:pt x="2" y="45"/>
                      </a:lnTo>
                      <a:lnTo>
                        <a:pt x="1" y="48"/>
                      </a:lnTo>
                      <a:lnTo>
                        <a:pt x="0" y="51"/>
                      </a:lnTo>
                      <a:lnTo>
                        <a:pt x="1" y="56"/>
                      </a:lnTo>
                      <a:lnTo>
                        <a:pt x="4" y="61"/>
                      </a:lnTo>
                      <a:lnTo>
                        <a:pt x="6" y="63"/>
                      </a:lnTo>
                      <a:lnTo>
                        <a:pt x="8" y="65"/>
                      </a:lnTo>
                      <a:lnTo>
                        <a:pt x="46" y="85"/>
                      </a:lnTo>
                      <a:lnTo>
                        <a:pt x="46" y="175"/>
                      </a:lnTo>
                      <a:lnTo>
                        <a:pt x="7" y="200"/>
                      </a:lnTo>
                      <a:lnTo>
                        <a:pt x="7" y="200"/>
                      </a:lnTo>
                      <a:lnTo>
                        <a:pt x="5" y="202"/>
                      </a:lnTo>
                      <a:lnTo>
                        <a:pt x="3" y="204"/>
                      </a:lnTo>
                      <a:lnTo>
                        <a:pt x="0" y="210"/>
                      </a:lnTo>
                      <a:lnTo>
                        <a:pt x="0" y="215"/>
                      </a:lnTo>
                      <a:lnTo>
                        <a:pt x="1" y="218"/>
                      </a:lnTo>
                      <a:lnTo>
                        <a:pt x="2" y="221"/>
                      </a:lnTo>
                      <a:lnTo>
                        <a:pt x="2" y="221"/>
                      </a:lnTo>
                      <a:lnTo>
                        <a:pt x="5" y="224"/>
                      </a:lnTo>
                      <a:lnTo>
                        <a:pt x="8" y="226"/>
                      </a:lnTo>
                      <a:lnTo>
                        <a:pt x="11" y="227"/>
                      </a:lnTo>
                      <a:lnTo>
                        <a:pt x="15" y="228"/>
                      </a:lnTo>
                      <a:lnTo>
                        <a:pt x="15" y="228"/>
                      </a:lnTo>
                      <a:lnTo>
                        <a:pt x="19" y="227"/>
                      </a:lnTo>
                      <a:lnTo>
                        <a:pt x="24" y="225"/>
                      </a:lnTo>
                      <a:lnTo>
                        <a:pt x="62" y="202"/>
                      </a:lnTo>
                      <a:lnTo>
                        <a:pt x="152" y="253"/>
                      </a:lnTo>
                      <a:lnTo>
                        <a:pt x="152" y="253"/>
                      </a:lnTo>
                      <a:lnTo>
                        <a:pt x="155" y="255"/>
                      </a:lnTo>
                      <a:lnTo>
                        <a:pt x="159" y="255"/>
                      </a:lnTo>
                      <a:lnTo>
                        <a:pt x="159" y="255"/>
                      </a:lnTo>
                      <a:lnTo>
                        <a:pt x="163" y="255"/>
                      </a:lnTo>
                      <a:lnTo>
                        <a:pt x="167" y="253"/>
                      </a:lnTo>
                      <a:lnTo>
                        <a:pt x="255" y="202"/>
                      </a:lnTo>
                      <a:lnTo>
                        <a:pt x="292" y="225"/>
                      </a:lnTo>
                      <a:lnTo>
                        <a:pt x="292" y="318"/>
                      </a:lnTo>
                      <a:lnTo>
                        <a:pt x="259" y="337"/>
                      </a:lnTo>
                      <a:lnTo>
                        <a:pt x="167" y="283"/>
                      </a:lnTo>
                      <a:lnTo>
                        <a:pt x="167" y="283"/>
                      </a:lnTo>
                      <a:lnTo>
                        <a:pt x="164" y="281"/>
                      </a:lnTo>
                      <a:lnTo>
                        <a:pt x="160" y="281"/>
                      </a:lnTo>
                      <a:lnTo>
                        <a:pt x="156" y="281"/>
                      </a:lnTo>
                      <a:lnTo>
                        <a:pt x="152" y="283"/>
                      </a:lnTo>
                      <a:lnTo>
                        <a:pt x="60" y="336"/>
                      </a:lnTo>
                      <a:lnTo>
                        <a:pt x="23" y="317"/>
                      </a:lnTo>
                      <a:lnTo>
                        <a:pt x="23" y="317"/>
                      </a:lnTo>
                      <a:lnTo>
                        <a:pt x="19" y="316"/>
                      </a:lnTo>
                      <a:lnTo>
                        <a:pt x="17" y="315"/>
                      </a:lnTo>
                      <a:lnTo>
                        <a:pt x="11" y="316"/>
                      </a:lnTo>
                      <a:lnTo>
                        <a:pt x="6" y="319"/>
                      </a:lnTo>
                      <a:lnTo>
                        <a:pt x="4" y="321"/>
                      </a:lnTo>
                      <a:lnTo>
                        <a:pt x="2" y="323"/>
                      </a:lnTo>
                      <a:lnTo>
                        <a:pt x="2" y="323"/>
                      </a:lnTo>
                      <a:lnTo>
                        <a:pt x="1" y="326"/>
                      </a:lnTo>
                      <a:lnTo>
                        <a:pt x="1" y="330"/>
                      </a:lnTo>
                      <a:lnTo>
                        <a:pt x="2" y="336"/>
                      </a:lnTo>
                      <a:lnTo>
                        <a:pt x="4" y="341"/>
                      </a:lnTo>
                      <a:lnTo>
                        <a:pt x="6" y="343"/>
                      </a:lnTo>
                      <a:lnTo>
                        <a:pt x="9" y="344"/>
                      </a:lnTo>
                      <a:lnTo>
                        <a:pt x="47" y="363"/>
                      </a:lnTo>
                      <a:lnTo>
                        <a:pt x="47" y="465"/>
                      </a:lnTo>
                      <a:lnTo>
                        <a:pt x="47" y="465"/>
                      </a:lnTo>
                      <a:lnTo>
                        <a:pt x="48" y="469"/>
                      </a:lnTo>
                      <a:lnTo>
                        <a:pt x="49" y="472"/>
                      </a:lnTo>
                      <a:lnTo>
                        <a:pt x="51" y="475"/>
                      </a:lnTo>
                      <a:lnTo>
                        <a:pt x="55" y="478"/>
                      </a:lnTo>
                      <a:lnTo>
                        <a:pt x="144" y="529"/>
                      </a:lnTo>
                      <a:lnTo>
                        <a:pt x="144" y="570"/>
                      </a:lnTo>
                      <a:lnTo>
                        <a:pt x="144" y="570"/>
                      </a:lnTo>
                      <a:lnTo>
                        <a:pt x="144" y="573"/>
                      </a:lnTo>
                      <a:lnTo>
                        <a:pt x="145" y="576"/>
                      </a:lnTo>
                      <a:lnTo>
                        <a:pt x="148" y="580"/>
                      </a:lnTo>
                      <a:lnTo>
                        <a:pt x="154" y="583"/>
                      </a:lnTo>
                      <a:lnTo>
                        <a:pt x="157" y="584"/>
                      </a:lnTo>
                      <a:lnTo>
                        <a:pt x="160" y="585"/>
                      </a:lnTo>
                      <a:lnTo>
                        <a:pt x="160" y="585"/>
                      </a:lnTo>
                      <a:lnTo>
                        <a:pt x="163" y="584"/>
                      </a:lnTo>
                      <a:lnTo>
                        <a:pt x="166" y="583"/>
                      </a:lnTo>
                      <a:lnTo>
                        <a:pt x="170" y="580"/>
                      </a:lnTo>
                      <a:lnTo>
                        <a:pt x="174" y="576"/>
                      </a:lnTo>
                      <a:lnTo>
                        <a:pt x="174" y="573"/>
                      </a:lnTo>
                      <a:lnTo>
                        <a:pt x="175" y="570"/>
                      </a:lnTo>
                      <a:lnTo>
                        <a:pt x="175" y="529"/>
                      </a:lnTo>
                      <a:lnTo>
                        <a:pt x="256" y="483"/>
                      </a:lnTo>
                      <a:lnTo>
                        <a:pt x="294" y="507"/>
                      </a:lnTo>
                      <a:lnTo>
                        <a:pt x="294" y="507"/>
                      </a:lnTo>
                      <a:lnTo>
                        <a:pt x="298" y="509"/>
                      </a:lnTo>
                      <a:lnTo>
                        <a:pt x="302" y="509"/>
                      </a:lnTo>
                      <a:lnTo>
                        <a:pt x="302" y="509"/>
                      </a:lnTo>
                      <a:lnTo>
                        <a:pt x="305" y="509"/>
                      </a:lnTo>
                      <a:lnTo>
                        <a:pt x="309" y="507"/>
                      </a:lnTo>
                      <a:lnTo>
                        <a:pt x="312" y="504"/>
                      </a:lnTo>
                      <a:lnTo>
                        <a:pt x="314" y="501"/>
                      </a:lnTo>
                      <a:lnTo>
                        <a:pt x="314" y="501"/>
                      </a:lnTo>
                      <a:lnTo>
                        <a:pt x="316" y="498"/>
                      </a:lnTo>
                      <a:lnTo>
                        <a:pt x="316" y="496"/>
                      </a:lnTo>
                      <a:lnTo>
                        <a:pt x="316" y="490"/>
                      </a:lnTo>
                      <a:lnTo>
                        <a:pt x="314" y="485"/>
                      </a:lnTo>
                      <a:lnTo>
                        <a:pt x="312" y="483"/>
                      </a:lnTo>
                      <a:lnTo>
                        <a:pt x="310" y="481"/>
                      </a:lnTo>
                      <a:lnTo>
                        <a:pt x="272" y="457"/>
                      </a:lnTo>
                      <a:lnTo>
                        <a:pt x="272" y="363"/>
                      </a:lnTo>
                      <a:lnTo>
                        <a:pt x="307" y="345"/>
                      </a:lnTo>
                      <a:lnTo>
                        <a:pt x="389" y="393"/>
                      </a:lnTo>
                      <a:lnTo>
                        <a:pt x="389" y="433"/>
                      </a:lnTo>
                      <a:lnTo>
                        <a:pt x="389" y="433"/>
                      </a:lnTo>
                      <a:lnTo>
                        <a:pt x="389" y="436"/>
                      </a:lnTo>
                      <a:lnTo>
                        <a:pt x="390" y="439"/>
                      </a:lnTo>
                      <a:lnTo>
                        <a:pt x="393" y="444"/>
                      </a:lnTo>
                      <a:lnTo>
                        <a:pt x="398" y="447"/>
                      </a:lnTo>
                      <a:lnTo>
                        <a:pt x="401" y="448"/>
                      </a:lnTo>
                      <a:lnTo>
                        <a:pt x="404" y="448"/>
                      </a:lnTo>
                      <a:lnTo>
                        <a:pt x="404" y="448"/>
                      </a:lnTo>
                      <a:lnTo>
                        <a:pt x="408" y="448"/>
                      </a:lnTo>
                      <a:lnTo>
                        <a:pt x="411" y="447"/>
                      </a:lnTo>
                      <a:lnTo>
                        <a:pt x="415" y="444"/>
                      </a:lnTo>
                      <a:lnTo>
                        <a:pt x="418" y="439"/>
                      </a:lnTo>
                      <a:lnTo>
                        <a:pt x="419" y="436"/>
                      </a:lnTo>
                      <a:lnTo>
                        <a:pt x="420" y="433"/>
                      </a:lnTo>
                      <a:lnTo>
                        <a:pt x="420" y="393"/>
                      </a:lnTo>
                      <a:lnTo>
                        <a:pt x="501" y="346"/>
                      </a:lnTo>
                      <a:lnTo>
                        <a:pt x="539" y="369"/>
                      </a:lnTo>
                      <a:lnTo>
                        <a:pt x="539" y="369"/>
                      </a:lnTo>
                      <a:lnTo>
                        <a:pt x="543" y="371"/>
                      </a:lnTo>
                      <a:lnTo>
                        <a:pt x="547" y="371"/>
                      </a:lnTo>
                      <a:lnTo>
                        <a:pt x="547" y="371"/>
                      </a:lnTo>
                      <a:lnTo>
                        <a:pt x="550" y="371"/>
                      </a:lnTo>
                      <a:lnTo>
                        <a:pt x="554" y="370"/>
                      </a:lnTo>
                      <a:lnTo>
                        <a:pt x="557" y="367"/>
                      </a:lnTo>
                      <a:lnTo>
                        <a:pt x="559" y="364"/>
                      </a:lnTo>
                      <a:lnTo>
                        <a:pt x="559" y="364"/>
                      </a:lnTo>
                      <a:lnTo>
                        <a:pt x="561" y="362"/>
                      </a:lnTo>
                      <a:lnTo>
                        <a:pt x="561" y="359"/>
                      </a:lnTo>
                      <a:lnTo>
                        <a:pt x="561" y="353"/>
                      </a:lnTo>
                      <a:lnTo>
                        <a:pt x="559" y="348"/>
                      </a:lnTo>
                      <a:lnTo>
                        <a:pt x="557" y="346"/>
                      </a:lnTo>
                      <a:lnTo>
                        <a:pt x="555" y="344"/>
                      </a:lnTo>
                      <a:lnTo>
                        <a:pt x="516" y="320"/>
                      </a:lnTo>
                      <a:lnTo>
                        <a:pt x="516" y="224"/>
                      </a:lnTo>
                      <a:lnTo>
                        <a:pt x="547" y="199"/>
                      </a:lnTo>
                      <a:lnTo>
                        <a:pt x="547" y="199"/>
                      </a:lnTo>
                      <a:lnTo>
                        <a:pt x="549" y="195"/>
                      </a:lnTo>
                      <a:lnTo>
                        <a:pt x="551" y="193"/>
                      </a:lnTo>
                      <a:lnTo>
                        <a:pt x="552" y="187"/>
                      </a:lnTo>
                      <a:lnTo>
                        <a:pt x="551" y="182"/>
                      </a:lnTo>
                      <a:lnTo>
                        <a:pt x="550" y="179"/>
                      </a:lnTo>
                      <a:lnTo>
                        <a:pt x="548" y="177"/>
                      </a:lnTo>
                      <a:lnTo>
                        <a:pt x="548" y="177"/>
                      </a:lnTo>
                      <a:lnTo>
                        <a:pt x="546" y="175"/>
                      </a:lnTo>
                      <a:lnTo>
                        <a:pt x="544" y="173"/>
                      </a:lnTo>
                      <a:lnTo>
                        <a:pt x="538" y="172"/>
                      </a:lnTo>
                      <a:lnTo>
                        <a:pt x="532" y="172"/>
                      </a:lnTo>
                      <a:lnTo>
                        <a:pt x="529" y="173"/>
                      </a:lnTo>
                      <a:lnTo>
                        <a:pt x="527" y="175"/>
                      </a:lnTo>
                      <a:lnTo>
                        <a:pt x="501" y="197"/>
                      </a:lnTo>
                      <a:lnTo>
                        <a:pt x="412" y="146"/>
                      </a:lnTo>
                      <a:lnTo>
                        <a:pt x="412" y="146"/>
                      </a:lnTo>
                      <a:lnTo>
                        <a:pt x="409" y="145"/>
                      </a:lnTo>
                      <a:lnTo>
                        <a:pt x="404" y="144"/>
                      </a:lnTo>
                      <a:lnTo>
                        <a:pt x="400" y="145"/>
                      </a:lnTo>
                      <a:lnTo>
                        <a:pt x="396" y="146"/>
                      </a:lnTo>
                      <a:lnTo>
                        <a:pt x="306" y="199"/>
                      </a:lnTo>
                      <a:lnTo>
                        <a:pt x="271" y="176"/>
                      </a:lnTo>
                      <a:lnTo>
                        <a:pt x="271" y="80"/>
                      </a:lnTo>
                      <a:lnTo>
                        <a:pt x="301" y="54"/>
                      </a:lnTo>
                      <a:lnTo>
                        <a:pt x="301" y="54"/>
                      </a:lnTo>
                      <a:lnTo>
                        <a:pt x="303" y="52"/>
                      </a:lnTo>
                      <a:lnTo>
                        <a:pt x="305" y="49"/>
                      </a:lnTo>
                      <a:lnTo>
                        <a:pt x="306" y="44"/>
                      </a:lnTo>
                      <a:lnTo>
                        <a:pt x="306" y="38"/>
                      </a:lnTo>
                      <a:lnTo>
                        <a:pt x="304" y="35"/>
                      </a:lnTo>
                      <a:lnTo>
                        <a:pt x="303" y="33"/>
                      </a:lnTo>
                      <a:lnTo>
                        <a:pt x="303" y="33"/>
                      </a:lnTo>
                      <a:lnTo>
                        <a:pt x="301" y="31"/>
                      </a:lnTo>
                      <a:lnTo>
                        <a:pt x="298" y="29"/>
                      </a:lnTo>
                      <a:lnTo>
                        <a:pt x="293" y="28"/>
                      </a:lnTo>
                      <a:lnTo>
                        <a:pt x="287" y="29"/>
                      </a:lnTo>
                      <a:lnTo>
                        <a:pt x="284" y="30"/>
                      </a:lnTo>
                      <a:lnTo>
                        <a:pt x="282" y="31"/>
                      </a:lnTo>
                      <a:lnTo>
                        <a:pt x="255" y="53"/>
                      </a:lnTo>
                      <a:lnTo>
                        <a:pt x="167" y="2"/>
                      </a:lnTo>
                      <a:lnTo>
                        <a:pt x="167" y="2"/>
                      </a:lnTo>
                      <a:lnTo>
                        <a:pt x="163" y="1"/>
                      </a:lnTo>
                      <a:lnTo>
                        <a:pt x="159" y="0"/>
                      </a:lnTo>
                      <a:lnTo>
                        <a:pt x="155" y="1"/>
                      </a:lnTo>
                      <a:lnTo>
                        <a:pt x="152" y="2"/>
                      </a:lnTo>
                      <a:lnTo>
                        <a:pt x="57" y="56"/>
                      </a:lnTo>
                      <a:lnTo>
                        <a:pt x="23" y="38"/>
                      </a:lnTo>
                      <a:close/>
                      <a:moveTo>
                        <a:pt x="78" y="361"/>
                      </a:moveTo>
                      <a:lnTo>
                        <a:pt x="160" y="314"/>
                      </a:lnTo>
                      <a:lnTo>
                        <a:pt x="241" y="360"/>
                      </a:lnTo>
                      <a:lnTo>
                        <a:pt x="241" y="360"/>
                      </a:lnTo>
                      <a:lnTo>
                        <a:pt x="242" y="363"/>
                      </a:lnTo>
                      <a:lnTo>
                        <a:pt x="242" y="363"/>
                      </a:lnTo>
                      <a:lnTo>
                        <a:pt x="242" y="363"/>
                      </a:lnTo>
                      <a:lnTo>
                        <a:pt x="242" y="455"/>
                      </a:lnTo>
                      <a:lnTo>
                        <a:pt x="160" y="503"/>
                      </a:lnTo>
                      <a:lnTo>
                        <a:pt x="78" y="455"/>
                      </a:lnTo>
                      <a:lnTo>
                        <a:pt x="78" y="361"/>
                      </a:lnTo>
                      <a:close/>
                      <a:moveTo>
                        <a:pt x="323" y="224"/>
                      </a:moveTo>
                      <a:lnTo>
                        <a:pt x="404" y="177"/>
                      </a:lnTo>
                      <a:lnTo>
                        <a:pt x="485" y="224"/>
                      </a:lnTo>
                      <a:lnTo>
                        <a:pt x="485" y="224"/>
                      </a:lnTo>
                      <a:lnTo>
                        <a:pt x="486" y="226"/>
                      </a:lnTo>
                      <a:lnTo>
                        <a:pt x="486" y="319"/>
                      </a:lnTo>
                      <a:lnTo>
                        <a:pt x="404" y="366"/>
                      </a:lnTo>
                      <a:lnTo>
                        <a:pt x="323" y="319"/>
                      </a:lnTo>
                      <a:lnTo>
                        <a:pt x="323" y="224"/>
                      </a:lnTo>
                      <a:close/>
                      <a:moveTo>
                        <a:pt x="77" y="80"/>
                      </a:moveTo>
                      <a:lnTo>
                        <a:pt x="159" y="33"/>
                      </a:lnTo>
                      <a:lnTo>
                        <a:pt x="240" y="80"/>
                      </a:lnTo>
                      <a:lnTo>
                        <a:pt x="240" y="80"/>
                      </a:lnTo>
                      <a:lnTo>
                        <a:pt x="241" y="82"/>
                      </a:lnTo>
                      <a:lnTo>
                        <a:pt x="241" y="175"/>
                      </a:lnTo>
                      <a:lnTo>
                        <a:pt x="159" y="222"/>
                      </a:lnTo>
                      <a:lnTo>
                        <a:pt x="77" y="175"/>
                      </a:lnTo>
                      <a:lnTo>
                        <a:pt x="77"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6"/>
                <p:cNvSpPr>
                  <a:spLocks/>
                </p:cNvSpPr>
                <p:nvPr/>
              </p:nvSpPr>
              <p:spPr bwMode="auto">
                <a:xfrm>
                  <a:off x="560388" y="1565276"/>
                  <a:ext cx="47625" cy="100013"/>
                </a:xfrm>
                <a:custGeom>
                  <a:avLst/>
                  <a:gdLst>
                    <a:gd name="T0" fmla="*/ 15 w 30"/>
                    <a:gd name="T1" fmla="*/ 63 h 63"/>
                    <a:gd name="T2" fmla="*/ 15 w 30"/>
                    <a:gd name="T3" fmla="*/ 63 h 63"/>
                    <a:gd name="T4" fmla="*/ 18 w 30"/>
                    <a:gd name="T5" fmla="*/ 63 h 63"/>
                    <a:gd name="T6" fmla="*/ 21 w 30"/>
                    <a:gd name="T7" fmla="*/ 62 h 63"/>
                    <a:gd name="T8" fmla="*/ 26 w 30"/>
                    <a:gd name="T9" fmla="*/ 59 h 63"/>
                    <a:gd name="T10" fmla="*/ 29 w 30"/>
                    <a:gd name="T11" fmla="*/ 53 h 63"/>
                    <a:gd name="T12" fmla="*/ 30 w 30"/>
                    <a:gd name="T13" fmla="*/ 51 h 63"/>
                    <a:gd name="T14" fmla="*/ 30 w 30"/>
                    <a:gd name="T15" fmla="*/ 48 h 63"/>
                    <a:gd name="T16" fmla="*/ 30 w 30"/>
                    <a:gd name="T17" fmla="*/ 16 h 63"/>
                    <a:gd name="T18" fmla="*/ 30 w 30"/>
                    <a:gd name="T19" fmla="*/ 16 h 63"/>
                    <a:gd name="T20" fmla="*/ 30 w 30"/>
                    <a:gd name="T21" fmla="*/ 13 h 63"/>
                    <a:gd name="T22" fmla="*/ 29 w 30"/>
                    <a:gd name="T23" fmla="*/ 9 h 63"/>
                    <a:gd name="T24" fmla="*/ 26 w 30"/>
                    <a:gd name="T25" fmla="*/ 5 h 63"/>
                    <a:gd name="T26" fmla="*/ 21 w 30"/>
                    <a:gd name="T27" fmla="*/ 1 h 63"/>
                    <a:gd name="T28" fmla="*/ 18 w 30"/>
                    <a:gd name="T29" fmla="*/ 1 h 63"/>
                    <a:gd name="T30" fmla="*/ 15 w 30"/>
                    <a:gd name="T31" fmla="*/ 0 h 63"/>
                    <a:gd name="T32" fmla="*/ 15 w 30"/>
                    <a:gd name="T33" fmla="*/ 0 h 63"/>
                    <a:gd name="T34" fmla="*/ 12 w 30"/>
                    <a:gd name="T35" fmla="*/ 1 h 63"/>
                    <a:gd name="T36" fmla="*/ 10 w 30"/>
                    <a:gd name="T37" fmla="*/ 1 h 63"/>
                    <a:gd name="T38" fmla="*/ 5 w 30"/>
                    <a:gd name="T39" fmla="*/ 5 h 63"/>
                    <a:gd name="T40" fmla="*/ 1 w 30"/>
                    <a:gd name="T41" fmla="*/ 9 h 63"/>
                    <a:gd name="T42" fmla="*/ 0 w 30"/>
                    <a:gd name="T43" fmla="*/ 13 h 63"/>
                    <a:gd name="T44" fmla="*/ 0 w 30"/>
                    <a:gd name="T45" fmla="*/ 16 h 63"/>
                    <a:gd name="T46" fmla="*/ 0 w 30"/>
                    <a:gd name="T47" fmla="*/ 48 h 63"/>
                    <a:gd name="T48" fmla="*/ 0 w 30"/>
                    <a:gd name="T49" fmla="*/ 48 h 63"/>
                    <a:gd name="T50" fmla="*/ 0 w 30"/>
                    <a:gd name="T51" fmla="*/ 51 h 63"/>
                    <a:gd name="T52" fmla="*/ 1 w 30"/>
                    <a:gd name="T53" fmla="*/ 53 h 63"/>
                    <a:gd name="T54" fmla="*/ 5 w 30"/>
                    <a:gd name="T55" fmla="*/ 59 h 63"/>
                    <a:gd name="T56" fmla="*/ 10 w 30"/>
                    <a:gd name="T57" fmla="*/ 62 h 63"/>
                    <a:gd name="T58" fmla="*/ 12 w 30"/>
                    <a:gd name="T59" fmla="*/ 63 h 63"/>
                    <a:gd name="T60" fmla="*/ 15 w 30"/>
                    <a:gd name="T61" fmla="*/ 63 h 63"/>
                    <a:gd name="T62" fmla="*/ 15 w 30"/>
                    <a:gd name="T6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63">
                      <a:moveTo>
                        <a:pt x="15" y="63"/>
                      </a:moveTo>
                      <a:lnTo>
                        <a:pt x="15" y="63"/>
                      </a:lnTo>
                      <a:lnTo>
                        <a:pt x="18" y="63"/>
                      </a:lnTo>
                      <a:lnTo>
                        <a:pt x="21" y="62"/>
                      </a:lnTo>
                      <a:lnTo>
                        <a:pt x="26" y="59"/>
                      </a:lnTo>
                      <a:lnTo>
                        <a:pt x="29" y="53"/>
                      </a:lnTo>
                      <a:lnTo>
                        <a:pt x="30" y="51"/>
                      </a:lnTo>
                      <a:lnTo>
                        <a:pt x="30" y="48"/>
                      </a:lnTo>
                      <a:lnTo>
                        <a:pt x="30" y="16"/>
                      </a:lnTo>
                      <a:lnTo>
                        <a:pt x="30" y="16"/>
                      </a:lnTo>
                      <a:lnTo>
                        <a:pt x="30" y="13"/>
                      </a:lnTo>
                      <a:lnTo>
                        <a:pt x="29" y="9"/>
                      </a:lnTo>
                      <a:lnTo>
                        <a:pt x="26" y="5"/>
                      </a:lnTo>
                      <a:lnTo>
                        <a:pt x="21" y="1"/>
                      </a:lnTo>
                      <a:lnTo>
                        <a:pt x="18" y="1"/>
                      </a:lnTo>
                      <a:lnTo>
                        <a:pt x="15" y="0"/>
                      </a:lnTo>
                      <a:lnTo>
                        <a:pt x="15" y="0"/>
                      </a:lnTo>
                      <a:lnTo>
                        <a:pt x="12" y="1"/>
                      </a:lnTo>
                      <a:lnTo>
                        <a:pt x="10" y="1"/>
                      </a:lnTo>
                      <a:lnTo>
                        <a:pt x="5" y="5"/>
                      </a:lnTo>
                      <a:lnTo>
                        <a:pt x="1" y="9"/>
                      </a:lnTo>
                      <a:lnTo>
                        <a:pt x="0" y="13"/>
                      </a:lnTo>
                      <a:lnTo>
                        <a:pt x="0" y="16"/>
                      </a:lnTo>
                      <a:lnTo>
                        <a:pt x="0" y="48"/>
                      </a:lnTo>
                      <a:lnTo>
                        <a:pt x="0" y="48"/>
                      </a:lnTo>
                      <a:lnTo>
                        <a:pt x="0" y="51"/>
                      </a:lnTo>
                      <a:lnTo>
                        <a:pt x="1" y="53"/>
                      </a:lnTo>
                      <a:lnTo>
                        <a:pt x="5" y="59"/>
                      </a:lnTo>
                      <a:lnTo>
                        <a:pt x="10" y="62"/>
                      </a:lnTo>
                      <a:lnTo>
                        <a:pt x="12" y="63"/>
                      </a:lnTo>
                      <a:lnTo>
                        <a:pt x="15" y="63"/>
                      </a:lnTo>
                      <a:lnTo>
                        <a:pt x="15" y="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7"/>
                <p:cNvSpPr>
                  <a:spLocks/>
                </p:cNvSpPr>
                <p:nvPr/>
              </p:nvSpPr>
              <p:spPr bwMode="auto">
                <a:xfrm>
                  <a:off x="954088" y="1792288"/>
                  <a:ext cx="47625" cy="103188"/>
                </a:xfrm>
                <a:custGeom>
                  <a:avLst/>
                  <a:gdLst>
                    <a:gd name="T0" fmla="*/ 15 w 30"/>
                    <a:gd name="T1" fmla="*/ 65 h 65"/>
                    <a:gd name="T2" fmla="*/ 15 w 30"/>
                    <a:gd name="T3" fmla="*/ 65 h 65"/>
                    <a:gd name="T4" fmla="*/ 18 w 30"/>
                    <a:gd name="T5" fmla="*/ 65 h 65"/>
                    <a:gd name="T6" fmla="*/ 21 w 30"/>
                    <a:gd name="T7" fmla="*/ 64 h 65"/>
                    <a:gd name="T8" fmla="*/ 26 w 30"/>
                    <a:gd name="T9" fmla="*/ 61 h 65"/>
                    <a:gd name="T10" fmla="*/ 29 w 30"/>
                    <a:gd name="T11" fmla="*/ 56 h 65"/>
                    <a:gd name="T12" fmla="*/ 30 w 30"/>
                    <a:gd name="T13" fmla="*/ 54 h 65"/>
                    <a:gd name="T14" fmla="*/ 30 w 30"/>
                    <a:gd name="T15" fmla="*/ 51 h 65"/>
                    <a:gd name="T16" fmla="*/ 30 w 30"/>
                    <a:gd name="T17" fmla="*/ 15 h 65"/>
                    <a:gd name="T18" fmla="*/ 30 w 30"/>
                    <a:gd name="T19" fmla="*/ 15 h 65"/>
                    <a:gd name="T20" fmla="*/ 30 w 30"/>
                    <a:gd name="T21" fmla="*/ 12 h 65"/>
                    <a:gd name="T22" fmla="*/ 29 w 30"/>
                    <a:gd name="T23" fmla="*/ 9 h 65"/>
                    <a:gd name="T24" fmla="*/ 26 w 30"/>
                    <a:gd name="T25" fmla="*/ 4 h 65"/>
                    <a:gd name="T26" fmla="*/ 21 w 30"/>
                    <a:gd name="T27" fmla="*/ 1 h 65"/>
                    <a:gd name="T28" fmla="*/ 18 w 30"/>
                    <a:gd name="T29" fmla="*/ 0 h 65"/>
                    <a:gd name="T30" fmla="*/ 15 w 30"/>
                    <a:gd name="T31" fmla="*/ 0 h 65"/>
                    <a:gd name="T32" fmla="*/ 15 w 30"/>
                    <a:gd name="T33" fmla="*/ 0 h 65"/>
                    <a:gd name="T34" fmla="*/ 11 w 30"/>
                    <a:gd name="T35" fmla="*/ 0 h 65"/>
                    <a:gd name="T36" fmla="*/ 9 w 30"/>
                    <a:gd name="T37" fmla="*/ 1 h 65"/>
                    <a:gd name="T38" fmla="*/ 4 w 30"/>
                    <a:gd name="T39" fmla="*/ 4 h 65"/>
                    <a:gd name="T40" fmla="*/ 1 w 30"/>
                    <a:gd name="T41" fmla="*/ 9 h 65"/>
                    <a:gd name="T42" fmla="*/ 0 w 30"/>
                    <a:gd name="T43" fmla="*/ 12 h 65"/>
                    <a:gd name="T44" fmla="*/ 0 w 30"/>
                    <a:gd name="T45" fmla="*/ 15 h 65"/>
                    <a:gd name="T46" fmla="*/ 0 w 30"/>
                    <a:gd name="T47" fmla="*/ 51 h 65"/>
                    <a:gd name="T48" fmla="*/ 0 w 30"/>
                    <a:gd name="T49" fmla="*/ 51 h 65"/>
                    <a:gd name="T50" fmla="*/ 0 w 30"/>
                    <a:gd name="T51" fmla="*/ 54 h 65"/>
                    <a:gd name="T52" fmla="*/ 1 w 30"/>
                    <a:gd name="T53" fmla="*/ 56 h 65"/>
                    <a:gd name="T54" fmla="*/ 4 w 30"/>
                    <a:gd name="T55" fmla="*/ 61 h 65"/>
                    <a:gd name="T56" fmla="*/ 9 w 30"/>
                    <a:gd name="T57" fmla="*/ 64 h 65"/>
                    <a:gd name="T58" fmla="*/ 11 w 30"/>
                    <a:gd name="T59" fmla="*/ 65 h 65"/>
                    <a:gd name="T60" fmla="*/ 15 w 30"/>
                    <a:gd name="T61" fmla="*/ 65 h 65"/>
                    <a:gd name="T62" fmla="*/ 15 w 30"/>
                    <a:gd name="T6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65">
                      <a:moveTo>
                        <a:pt x="15" y="65"/>
                      </a:moveTo>
                      <a:lnTo>
                        <a:pt x="15" y="65"/>
                      </a:lnTo>
                      <a:lnTo>
                        <a:pt x="18" y="65"/>
                      </a:lnTo>
                      <a:lnTo>
                        <a:pt x="21" y="64"/>
                      </a:lnTo>
                      <a:lnTo>
                        <a:pt x="26" y="61"/>
                      </a:lnTo>
                      <a:lnTo>
                        <a:pt x="29" y="56"/>
                      </a:lnTo>
                      <a:lnTo>
                        <a:pt x="30" y="54"/>
                      </a:lnTo>
                      <a:lnTo>
                        <a:pt x="30" y="51"/>
                      </a:lnTo>
                      <a:lnTo>
                        <a:pt x="30" y="15"/>
                      </a:lnTo>
                      <a:lnTo>
                        <a:pt x="30" y="15"/>
                      </a:lnTo>
                      <a:lnTo>
                        <a:pt x="30" y="12"/>
                      </a:lnTo>
                      <a:lnTo>
                        <a:pt x="29" y="9"/>
                      </a:lnTo>
                      <a:lnTo>
                        <a:pt x="26" y="4"/>
                      </a:lnTo>
                      <a:lnTo>
                        <a:pt x="21" y="1"/>
                      </a:lnTo>
                      <a:lnTo>
                        <a:pt x="18" y="0"/>
                      </a:lnTo>
                      <a:lnTo>
                        <a:pt x="15" y="0"/>
                      </a:lnTo>
                      <a:lnTo>
                        <a:pt x="15" y="0"/>
                      </a:lnTo>
                      <a:lnTo>
                        <a:pt x="11" y="0"/>
                      </a:lnTo>
                      <a:lnTo>
                        <a:pt x="9" y="1"/>
                      </a:lnTo>
                      <a:lnTo>
                        <a:pt x="4" y="4"/>
                      </a:lnTo>
                      <a:lnTo>
                        <a:pt x="1" y="9"/>
                      </a:lnTo>
                      <a:lnTo>
                        <a:pt x="0" y="12"/>
                      </a:lnTo>
                      <a:lnTo>
                        <a:pt x="0" y="15"/>
                      </a:lnTo>
                      <a:lnTo>
                        <a:pt x="0" y="51"/>
                      </a:lnTo>
                      <a:lnTo>
                        <a:pt x="0" y="51"/>
                      </a:lnTo>
                      <a:lnTo>
                        <a:pt x="0" y="54"/>
                      </a:lnTo>
                      <a:lnTo>
                        <a:pt x="1" y="56"/>
                      </a:lnTo>
                      <a:lnTo>
                        <a:pt x="4" y="61"/>
                      </a:lnTo>
                      <a:lnTo>
                        <a:pt x="9" y="64"/>
                      </a:lnTo>
                      <a:lnTo>
                        <a:pt x="11" y="65"/>
                      </a:lnTo>
                      <a:lnTo>
                        <a:pt x="15" y="65"/>
                      </a:lnTo>
                      <a:lnTo>
                        <a:pt x="15"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8"/>
                <p:cNvSpPr>
                  <a:spLocks/>
                </p:cNvSpPr>
                <p:nvPr/>
              </p:nvSpPr>
              <p:spPr bwMode="auto">
                <a:xfrm>
                  <a:off x="565151" y="2008188"/>
                  <a:ext cx="47625" cy="104775"/>
                </a:xfrm>
                <a:custGeom>
                  <a:avLst/>
                  <a:gdLst>
                    <a:gd name="T0" fmla="*/ 15 w 30"/>
                    <a:gd name="T1" fmla="*/ 66 h 66"/>
                    <a:gd name="T2" fmla="*/ 15 w 30"/>
                    <a:gd name="T3" fmla="*/ 66 h 66"/>
                    <a:gd name="T4" fmla="*/ 18 w 30"/>
                    <a:gd name="T5" fmla="*/ 66 h 66"/>
                    <a:gd name="T6" fmla="*/ 21 w 30"/>
                    <a:gd name="T7" fmla="*/ 65 h 66"/>
                    <a:gd name="T8" fmla="*/ 26 w 30"/>
                    <a:gd name="T9" fmla="*/ 62 h 66"/>
                    <a:gd name="T10" fmla="*/ 29 w 30"/>
                    <a:gd name="T11" fmla="*/ 57 h 66"/>
                    <a:gd name="T12" fmla="*/ 30 w 30"/>
                    <a:gd name="T13" fmla="*/ 54 h 66"/>
                    <a:gd name="T14" fmla="*/ 30 w 30"/>
                    <a:gd name="T15" fmla="*/ 51 h 66"/>
                    <a:gd name="T16" fmla="*/ 30 w 30"/>
                    <a:gd name="T17" fmla="*/ 15 h 66"/>
                    <a:gd name="T18" fmla="*/ 30 w 30"/>
                    <a:gd name="T19" fmla="*/ 15 h 66"/>
                    <a:gd name="T20" fmla="*/ 30 w 30"/>
                    <a:gd name="T21" fmla="*/ 12 h 66"/>
                    <a:gd name="T22" fmla="*/ 29 w 30"/>
                    <a:gd name="T23" fmla="*/ 9 h 66"/>
                    <a:gd name="T24" fmla="*/ 26 w 30"/>
                    <a:gd name="T25" fmla="*/ 5 h 66"/>
                    <a:gd name="T26" fmla="*/ 21 w 30"/>
                    <a:gd name="T27" fmla="*/ 2 h 66"/>
                    <a:gd name="T28" fmla="*/ 18 w 30"/>
                    <a:gd name="T29" fmla="*/ 1 h 66"/>
                    <a:gd name="T30" fmla="*/ 15 w 30"/>
                    <a:gd name="T31" fmla="*/ 0 h 66"/>
                    <a:gd name="T32" fmla="*/ 15 w 30"/>
                    <a:gd name="T33" fmla="*/ 0 h 66"/>
                    <a:gd name="T34" fmla="*/ 12 w 30"/>
                    <a:gd name="T35" fmla="*/ 1 h 66"/>
                    <a:gd name="T36" fmla="*/ 10 w 30"/>
                    <a:gd name="T37" fmla="*/ 2 h 66"/>
                    <a:gd name="T38" fmla="*/ 5 w 30"/>
                    <a:gd name="T39" fmla="*/ 5 h 66"/>
                    <a:gd name="T40" fmla="*/ 2 w 30"/>
                    <a:gd name="T41" fmla="*/ 9 h 66"/>
                    <a:gd name="T42" fmla="*/ 0 w 30"/>
                    <a:gd name="T43" fmla="*/ 12 h 66"/>
                    <a:gd name="T44" fmla="*/ 0 w 30"/>
                    <a:gd name="T45" fmla="*/ 15 h 66"/>
                    <a:gd name="T46" fmla="*/ 0 w 30"/>
                    <a:gd name="T47" fmla="*/ 51 h 66"/>
                    <a:gd name="T48" fmla="*/ 0 w 30"/>
                    <a:gd name="T49" fmla="*/ 51 h 66"/>
                    <a:gd name="T50" fmla="*/ 0 w 30"/>
                    <a:gd name="T51" fmla="*/ 54 h 66"/>
                    <a:gd name="T52" fmla="*/ 2 w 30"/>
                    <a:gd name="T53" fmla="*/ 57 h 66"/>
                    <a:gd name="T54" fmla="*/ 5 w 30"/>
                    <a:gd name="T55" fmla="*/ 62 h 66"/>
                    <a:gd name="T56" fmla="*/ 10 w 30"/>
                    <a:gd name="T57" fmla="*/ 65 h 66"/>
                    <a:gd name="T58" fmla="*/ 12 w 30"/>
                    <a:gd name="T59" fmla="*/ 66 h 66"/>
                    <a:gd name="T60" fmla="*/ 15 w 30"/>
                    <a:gd name="T61" fmla="*/ 66 h 66"/>
                    <a:gd name="T62" fmla="*/ 15 w 30"/>
                    <a:gd name="T6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66">
                      <a:moveTo>
                        <a:pt x="15" y="66"/>
                      </a:moveTo>
                      <a:lnTo>
                        <a:pt x="15" y="66"/>
                      </a:lnTo>
                      <a:lnTo>
                        <a:pt x="18" y="66"/>
                      </a:lnTo>
                      <a:lnTo>
                        <a:pt x="21" y="65"/>
                      </a:lnTo>
                      <a:lnTo>
                        <a:pt x="26" y="62"/>
                      </a:lnTo>
                      <a:lnTo>
                        <a:pt x="29" y="57"/>
                      </a:lnTo>
                      <a:lnTo>
                        <a:pt x="30" y="54"/>
                      </a:lnTo>
                      <a:lnTo>
                        <a:pt x="30" y="51"/>
                      </a:lnTo>
                      <a:lnTo>
                        <a:pt x="30" y="15"/>
                      </a:lnTo>
                      <a:lnTo>
                        <a:pt x="30" y="15"/>
                      </a:lnTo>
                      <a:lnTo>
                        <a:pt x="30" y="12"/>
                      </a:lnTo>
                      <a:lnTo>
                        <a:pt x="29" y="9"/>
                      </a:lnTo>
                      <a:lnTo>
                        <a:pt x="26" y="5"/>
                      </a:lnTo>
                      <a:lnTo>
                        <a:pt x="21" y="2"/>
                      </a:lnTo>
                      <a:lnTo>
                        <a:pt x="18" y="1"/>
                      </a:lnTo>
                      <a:lnTo>
                        <a:pt x="15" y="0"/>
                      </a:lnTo>
                      <a:lnTo>
                        <a:pt x="15" y="0"/>
                      </a:lnTo>
                      <a:lnTo>
                        <a:pt x="12" y="1"/>
                      </a:lnTo>
                      <a:lnTo>
                        <a:pt x="10" y="2"/>
                      </a:lnTo>
                      <a:lnTo>
                        <a:pt x="5" y="5"/>
                      </a:lnTo>
                      <a:lnTo>
                        <a:pt x="2" y="9"/>
                      </a:lnTo>
                      <a:lnTo>
                        <a:pt x="0" y="12"/>
                      </a:lnTo>
                      <a:lnTo>
                        <a:pt x="0" y="15"/>
                      </a:lnTo>
                      <a:lnTo>
                        <a:pt x="0" y="51"/>
                      </a:lnTo>
                      <a:lnTo>
                        <a:pt x="0" y="51"/>
                      </a:lnTo>
                      <a:lnTo>
                        <a:pt x="0" y="54"/>
                      </a:lnTo>
                      <a:lnTo>
                        <a:pt x="2" y="57"/>
                      </a:lnTo>
                      <a:lnTo>
                        <a:pt x="5" y="62"/>
                      </a:lnTo>
                      <a:lnTo>
                        <a:pt x="10" y="65"/>
                      </a:lnTo>
                      <a:lnTo>
                        <a:pt x="12" y="66"/>
                      </a:lnTo>
                      <a:lnTo>
                        <a:pt x="15" y="66"/>
                      </a:lnTo>
                      <a:lnTo>
                        <a:pt x="15"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67" name="Picture 16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8426" y="1391321"/>
                <a:ext cx="456810" cy="455109"/>
              </a:xfrm>
              <a:prstGeom prst="rect">
                <a:avLst/>
              </a:prstGeom>
            </p:spPr>
          </p:pic>
        </p:grpSp>
      </p:grpSp>
      <p:cxnSp>
        <p:nvCxnSpPr>
          <p:cNvPr id="205" name="Straight Connector 204"/>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0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fill="hold"/>
                                        <p:tgtEl>
                                          <p:spTgt spid="148"/>
                                        </p:tgtEl>
                                        <p:attrNameLst>
                                          <p:attrName>ppt_x</p:attrName>
                                        </p:attrNameLst>
                                      </p:cBhvr>
                                      <p:tavLst>
                                        <p:tav tm="0">
                                          <p:val>
                                            <p:strVal val="#ppt_x"/>
                                          </p:val>
                                        </p:tav>
                                        <p:tav tm="100000">
                                          <p:val>
                                            <p:strVal val="#ppt_x"/>
                                          </p:val>
                                        </p:tav>
                                      </p:tavLst>
                                    </p:anim>
                                    <p:anim calcmode="lin" valueType="num">
                                      <p:cBhvr additive="base">
                                        <p:cTn id="8" dur="10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a:ext>
            </a:extLst>
          </a:blip>
          <a:srcRect t="-715"/>
          <a:stretch/>
        </p:blipFill>
        <p:spPr>
          <a:xfrm>
            <a:off x="-29888" y="-24473"/>
            <a:ext cx="9181023" cy="5159999"/>
          </a:xfrm>
          <a:prstGeom prst="rect">
            <a:avLst/>
          </a:prstGeom>
        </p:spPr>
      </p:pic>
      <p:sp>
        <p:nvSpPr>
          <p:cNvPr id="5" name="Rectangle 4"/>
          <p:cNvSpPr/>
          <p:nvPr/>
        </p:nvSpPr>
        <p:spPr>
          <a:xfrm>
            <a:off x="-29888" y="-12197"/>
            <a:ext cx="9181023" cy="5122017"/>
          </a:xfrm>
          <a:prstGeom prst="rect">
            <a:avLst/>
          </a:prstGeom>
          <a:solidFill>
            <a:schemeClr val="tx1">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entury Gothic" charset="0"/>
              <a:ea typeface="Century Gothic" charset="0"/>
              <a:cs typeface="Century Gothic" charset="0"/>
            </a:endParaRPr>
          </a:p>
        </p:txBody>
      </p:sp>
      <p:grpSp>
        <p:nvGrpSpPr>
          <p:cNvPr id="19" name="Group 18"/>
          <p:cNvGrpSpPr/>
          <p:nvPr/>
        </p:nvGrpSpPr>
        <p:grpSpPr>
          <a:xfrm>
            <a:off x="539538" y="1423964"/>
            <a:ext cx="1129774" cy="3365964"/>
            <a:chOff x="414233" y="476482"/>
            <a:chExt cx="1380384" cy="4112612"/>
          </a:xfrm>
        </p:grpSpPr>
        <p:sp>
          <p:nvSpPr>
            <p:cNvPr id="6" name="Hexagon 5"/>
            <p:cNvSpPr/>
            <p:nvPr/>
          </p:nvSpPr>
          <p:spPr>
            <a:xfrm rot="5400000">
              <a:off x="303801" y="876373"/>
              <a:ext cx="1601247" cy="1380384"/>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7" name="Hexagon 6"/>
            <p:cNvSpPr/>
            <p:nvPr/>
          </p:nvSpPr>
          <p:spPr>
            <a:xfrm rot="5400000">
              <a:off x="303801" y="2790634"/>
              <a:ext cx="1601247" cy="1380384"/>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cxnSp>
          <p:nvCxnSpPr>
            <p:cNvPr id="8" name="Straight Connector 7"/>
            <p:cNvCxnSpPr/>
            <p:nvPr/>
          </p:nvCxnSpPr>
          <p:spPr>
            <a:xfrm flipH="1">
              <a:off x="1090161" y="476482"/>
              <a:ext cx="1" cy="309732"/>
            </a:xfrm>
            <a:prstGeom prst="line">
              <a:avLst/>
            </a:prstGeom>
            <a:ln w="28575">
              <a:solidFill>
                <a:schemeClr val="bg1"/>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90161" y="4279362"/>
              <a:ext cx="1" cy="309732"/>
            </a:xfrm>
            <a:prstGeom prst="line">
              <a:avLst/>
            </a:prstGeom>
            <a:ln w="28575">
              <a:solidFill>
                <a:schemeClr val="bg1"/>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98707" y="2365103"/>
              <a:ext cx="1" cy="309732"/>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26514" y="2019746"/>
            <a:ext cx="30845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FAST</a:t>
            </a:r>
          </a:p>
        </p:txBody>
      </p:sp>
      <p:sp>
        <p:nvSpPr>
          <p:cNvPr id="20" name="TextBox 19"/>
          <p:cNvSpPr txBox="1"/>
          <p:nvPr/>
        </p:nvSpPr>
        <p:spPr>
          <a:xfrm>
            <a:off x="1826514" y="3554572"/>
            <a:ext cx="30845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&amp; SLOW</a:t>
            </a:r>
          </a:p>
        </p:txBody>
      </p:sp>
      <p:sp>
        <p:nvSpPr>
          <p:cNvPr id="22" name="Rectangle 21"/>
          <p:cNvSpPr/>
          <p:nvPr/>
        </p:nvSpPr>
        <p:spPr>
          <a:xfrm>
            <a:off x="-7877" y="30030"/>
            <a:ext cx="9151877" cy="933298"/>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p:cNvSpPr txBox="1"/>
          <p:nvPr/>
        </p:nvSpPr>
        <p:spPr>
          <a:xfrm>
            <a:off x="-29146" y="194823"/>
            <a:ext cx="9154634" cy="630942"/>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500" b="1" dirty="0">
                <a:solidFill>
                  <a:schemeClr val="bg1"/>
                </a:solidFill>
                <a:latin typeface="Century Gothic" charset="0"/>
                <a:ea typeface="Century Gothic" charset="0"/>
                <a:cs typeface="Century Gothic" charset="0"/>
              </a:rPr>
              <a:t>During exercise, think about carbs as</a:t>
            </a:r>
            <a:r>
              <a:rPr lang="is-IS" sz="3500" b="1" dirty="0">
                <a:solidFill>
                  <a:schemeClr val="bg1"/>
                </a:solidFill>
                <a:latin typeface="Century Gothic" charset="0"/>
                <a:ea typeface="Century Gothic" charset="0"/>
                <a:cs typeface="Century Gothic" charset="0"/>
              </a:rPr>
              <a:t>…</a:t>
            </a:r>
            <a:endParaRPr lang="en-US" sz="3500" b="1" dirty="0">
              <a:solidFill>
                <a:schemeClr val="bg1"/>
              </a:solidFill>
              <a:latin typeface="Century Gothic" charset="0"/>
              <a:ea typeface="Century Gothic" charset="0"/>
              <a:cs typeface="Century Gothic" charset="0"/>
            </a:endParaRPr>
          </a:p>
        </p:txBody>
      </p:sp>
      <p:sp>
        <p:nvSpPr>
          <p:cNvPr id="24" name="Rectangle 23"/>
          <p:cNvSpPr/>
          <p:nvPr/>
        </p:nvSpPr>
        <p:spPr>
          <a:xfrm>
            <a:off x="-7877" y="949412"/>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5012" y="3003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6" name="Freeform 37"/>
          <p:cNvSpPr>
            <a:spLocks noEditPoints="1"/>
          </p:cNvSpPr>
          <p:nvPr/>
        </p:nvSpPr>
        <p:spPr bwMode="auto">
          <a:xfrm>
            <a:off x="732429" y="3637153"/>
            <a:ext cx="734632" cy="447823"/>
          </a:xfrm>
          <a:custGeom>
            <a:avLst/>
            <a:gdLst>
              <a:gd name="T0" fmla="*/ 233 w 584"/>
              <a:gd name="T1" fmla="*/ 6 h 356"/>
              <a:gd name="T2" fmla="*/ 153 w 584"/>
              <a:gd name="T3" fmla="*/ 37 h 356"/>
              <a:gd name="T4" fmla="*/ 86 w 584"/>
              <a:gd name="T5" fmla="*/ 89 h 356"/>
              <a:gd name="T6" fmla="*/ 35 w 584"/>
              <a:gd name="T7" fmla="*/ 158 h 356"/>
              <a:gd name="T8" fmla="*/ 6 w 584"/>
              <a:gd name="T9" fmla="*/ 241 h 356"/>
              <a:gd name="T10" fmla="*/ 0 w 584"/>
              <a:gd name="T11" fmla="*/ 308 h 356"/>
              <a:gd name="T12" fmla="*/ 37 w 584"/>
              <a:gd name="T13" fmla="*/ 352 h 356"/>
              <a:gd name="T14" fmla="*/ 537 w 584"/>
              <a:gd name="T15" fmla="*/ 355 h 356"/>
              <a:gd name="T16" fmla="*/ 583 w 584"/>
              <a:gd name="T17" fmla="*/ 313 h 356"/>
              <a:gd name="T18" fmla="*/ 584 w 584"/>
              <a:gd name="T19" fmla="*/ 286 h 356"/>
              <a:gd name="T20" fmla="*/ 566 w 584"/>
              <a:gd name="T21" fmla="*/ 198 h 356"/>
              <a:gd name="T22" fmla="*/ 526 w 584"/>
              <a:gd name="T23" fmla="*/ 122 h 356"/>
              <a:gd name="T24" fmla="*/ 467 w 584"/>
              <a:gd name="T25" fmla="*/ 60 h 356"/>
              <a:gd name="T26" fmla="*/ 392 w 584"/>
              <a:gd name="T27" fmla="*/ 18 h 356"/>
              <a:gd name="T28" fmla="*/ 307 w 584"/>
              <a:gd name="T29" fmla="*/ 1 h 356"/>
              <a:gd name="T30" fmla="*/ 309 w 584"/>
              <a:gd name="T31" fmla="*/ 311 h 356"/>
              <a:gd name="T32" fmla="*/ 289 w 584"/>
              <a:gd name="T33" fmla="*/ 320 h 356"/>
              <a:gd name="T34" fmla="*/ 276 w 584"/>
              <a:gd name="T35" fmla="*/ 313 h 356"/>
              <a:gd name="T36" fmla="*/ 274 w 584"/>
              <a:gd name="T37" fmla="*/ 294 h 356"/>
              <a:gd name="T38" fmla="*/ 292 w 584"/>
              <a:gd name="T39" fmla="*/ 282 h 356"/>
              <a:gd name="T40" fmla="*/ 307 w 584"/>
              <a:gd name="T41" fmla="*/ 290 h 356"/>
              <a:gd name="T42" fmla="*/ 509 w 584"/>
              <a:gd name="T43" fmla="*/ 298 h 356"/>
              <a:gd name="T44" fmla="*/ 550 w 584"/>
              <a:gd name="T45" fmla="*/ 310 h 356"/>
              <a:gd name="T46" fmla="*/ 524 w 584"/>
              <a:gd name="T47" fmla="*/ 323 h 356"/>
              <a:gd name="T48" fmla="*/ 344 w 584"/>
              <a:gd name="T49" fmla="*/ 299 h 356"/>
              <a:gd name="T50" fmla="*/ 310 w 584"/>
              <a:gd name="T51" fmla="*/ 253 h 356"/>
              <a:gd name="T52" fmla="*/ 279 w 584"/>
              <a:gd name="T53" fmla="*/ 251 h 356"/>
              <a:gd name="T54" fmla="*/ 176 w 584"/>
              <a:gd name="T55" fmla="*/ 162 h 356"/>
              <a:gd name="T56" fmla="*/ 158 w 584"/>
              <a:gd name="T57" fmla="*/ 166 h 356"/>
              <a:gd name="T58" fmla="*/ 153 w 584"/>
              <a:gd name="T59" fmla="*/ 181 h 356"/>
              <a:gd name="T60" fmla="*/ 243 w 584"/>
              <a:gd name="T61" fmla="*/ 287 h 356"/>
              <a:gd name="T62" fmla="*/ 246 w 584"/>
              <a:gd name="T63" fmla="*/ 323 h 356"/>
              <a:gd name="T64" fmla="*/ 41 w 584"/>
              <a:gd name="T65" fmla="*/ 317 h 356"/>
              <a:gd name="T66" fmla="*/ 33 w 584"/>
              <a:gd name="T67" fmla="*/ 298 h 356"/>
              <a:gd name="T68" fmla="*/ 90 w 584"/>
              <a:gd name="T69" fmla="*/ 287 h 356"/>
              <a:gd name="T70" fmla="*/ 87 w 584"/>
              <a:gd name="T71" fmla="*/ 270 h 356"/>
              <a:gd name="T72" fmla="*/ 39 w 584"/>
              <a:gd name="T73" fmla="*/ 244 h 356"/>
              <a:gd name="T74" fmla="*/ 87 w 584"/>
              <a:gd name="T75" fmla="*/ 137 h 356"/>
              <a:gd name="T76" fmla="*/ 137 w 584"/>
              <a:gd name="T77" fmla="*/ 153 h 356"/>
              <a:gd name="T78" fmla="*/ 151 w 584"/>
              <a:gd name="T79" fmla="*/ 146 h 356"/>
              <a:gd name="T80" fmla="*/ 122 w 584"/>
              <a:gd name="T81" fmla="*/ 99 h 356"/>
              <a:gd name="T82" fmla="*/ 211 w 584"/>
              <a:gd name="T83" fmla="*/ 46 h 356"/>
              <a:gd name="T84" fmla="*/ 274 w 584"/>
              <a:gd name="T85" fmla="*/ 77 h 356"/>
              <a:gd name="T86" fmla="*/ 290 w 584"/>
              <a:gd name="T87" fmla="*/ 90 h 356"/>
              <a:gd name="T88" fmla="*/ 306 w 584"/>
              <a:gd name="T89" fmla="*/ 73 h 356"/>
              <a:gd name="T90" fmla="*/ 389 w 584"/>
              <a:gd name="T91" fmla="*/ 52 h 356"/>
              <a:gd name="T92" fmla="*/ 429 w 584"/>
              <a:gd name="T93" fmla="*/ 126 h 356"/>
              <a:gd name="T94" fmla="*/ 429 w 584"/>
              <a:gd name="T95" fmla="*/ 148 h 356"/>
              <a:gd name="T96" fmla="*/ 446 w 584"/>
              <a:gd name="T97" fmla="*/ 152 h 356"/>
              <a:gd name="T98" fmla="*/ 506 w 584"/>
              <a:gd name="T99" fmla="*/ 150 h 356"/>
              <a:gd name="T100" fmla="*/ 549 w 584"/>
              <a:gd name="T101" fmla="*/ 265 h 356"/>
              <a:gd name="T102" fmla="*/ 494 w 584"/>
              <a:gd name="T103" fmla="*/ 275 h 356"/>
              <a:gd name="T104" fmla="*/ 498 w 584"/>
              <a:gd name="T105" fmla="*/ 29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4" h="356">
                <a:moveTo>
                  <a:pt x="292" y="0"/>
                </a:moveTo>
                <a:lnTo>
                  <a:pt x="292" y="0"/>
                </a:lnTo>
                <a:lnTo>
                  <a:pt x="278" y="1"/>
                </a:lnTo>
                <a:lnTo>
                  <a:pt x="262" y="2"/>
                </a:lnTo>
                <a:lnTo>
                  <a:pt x="248" y="4"/>
                </a:lnTo>
                <a:lnTo>
                  <a:pt x="233" y="6"/>
                </a:lnTo>
                <a:lnTo>
                  <a:pt x="219" y="10"/>
                </a:lnTo>
                <a:lnTo>
                  <a:pt x="205" y="14"/>
                </a:lnTo>
                <a:lnTo>
                  <a:pt x="191" y="18"/>
                </a:lnTo>
                <a:lnTo>
                  <a:pt x="178" y="23"/>
                </a:lnTo>
                <a:lnTo>
                  <a:pt x="166" y="29"/>
                </a:lnTo>
                <a:lnTo>
                  <a:pt x="153" y="37"/>
                </a:lnTo>
                <a:lnTo>
                  <a:pt x="140" y="44"/>
                </a:lnTo>
                <a:lnTo>
                  <a:pt x="129" y="52"/>
                </a:lnTo>
                <a:lnTo>
                  <a:pt x="118" y="60"/>
                </a:lnTo>
                <a:lnTo>
                  <a:pt x="107" y="69"/>
                </a:lnTo>
                <a:lnTo>
                  <a:pt x="96" y="79"/>
                </a:lnTo>
                <a:lnTo>
                  <a:pt x="86" y="89"/>
                </a:lnTo>
                <a:lnTo>
                  <a:pt x="76" y="99"/>
                </a:lnTo>
                <a:lnTo>
                  <a:pt x="67" y="110"/>
                </a:lnTo>
                <a:lnTo>
                  <a:pt x="58" y="122"/>
                </a:lnTo>
                <a:lnTo>
                  <a:pt x="50" y="133"/>
                </a:lnTo>
                <a:lnTo>
                  <a:pt x="42" y="145"/>
                </a:lnTo>
                <a:lnTo>
                  <a:pt x="35" y="158"/>
                </a:lnTo>
                <a:lnTo>
                  <a:pt x="29" y="171"/>
                </a:lnTo>
                <a:lnTo>
                  <a:pt x="23" y="184"/>
                </a:lnTo>
                <a:lnTo>
                  <a:pt x="17" y="198"/>
                </a:lnTo>
                <a:lnTo>
                  <a:pt x="13" y="213"/>
                </a:lnTo>
                <a:lnTo>
                  <a:pt x="9" y="227"/>
                </a:lnTo>
                <a:lnTo>
                  <a:pt x="6" y="241"/>
                </a:lnTo>
                <a:lnTo>
                  <a:pt x="3" y="256"/>
                </a:lnTo>
                <a:lnTo>
                  <a:pt x="2" y="271"/>
                </a:lnTo>
                <a:lnTo>
                  <a:pt x="0" y="286"/>
                </a:lnTo>
                <a:lnTo>
                  <a:pt x="0" y="302"/>
                </a:lnTo>
                <a:lnTo>
                  <a:pt x="0" y="302"/>
                </a:lnTo>
                <a:lnTo>
                  <a:pt x="0" y="308"/>
                </a:lnTo>
                <a:lnTo>
                  <a:pt x="1" y="313"/>
                </a:lnTo>
                <a:lnTo>
                  <a:pt x="5" y="323"/>
                </a:lnTo>
                <a:lnTo>
                  <a:pt x="10" y="332"/>
                </a:lnTo>
                <a:lnTo>
                  <a:pt x="17" y="341"/>
                </a:lnTo>
                <a:lnTo>
                  <a:pt x="27" y="347"/>
                </a:lnTo>
                <a:lnTo>
                  <a:pt x="37" y="352"/>
                </a:lnTo>
                <a:lnTo>
                  <a:pt x="47" y="355"/>
                </a:lnTo>
                <a:lnTo>
                  <a:pt x="59" y="356"/>
                </a:lnTo>
                <a:lnTo>
                  <a:pt x="59" y="356"/>
                </a:lnTo>
                <a:lnTo>
                  <a:pt x="524" y="356"/>
                </a:lnTo>
                <a:lnTo>
                  <a:pt x="524" y="356"/>
                </a:lnTo>
                <a:lnTo>
                  <a:pt x="537" y="355"/>
                </a:lnTo>
                <a:lnTo>
                  <a:pt x="548" y="352"/>
                </a:lnTo>
                <a:lnTo>
                  <a:pt x="558" y="347"/>
                </a:lnTo>
                <a:lnTo>
                  <a:pt x="566" y="341"/>
                </a:lnTo>
                <a:lnTo>
                  <a:pt x="573" y="332"/>
                </a:lnTo>
                <a:lnTo>
                  <a:pt x="580" y="323"/>
                </a:lnTo>
                <a:lnTo>
                  <a:pt x="583" y="313"/>
                </a:lnTo>
                <a:lnTo>
                  <a:pt x="584" y="308"/>
                </a:lnTo>
                <a:lnTo>
                  <a:pt x="584" y="302"/>
                </a:lnTo>
                <a:lnTo>
                  <a:pt x="584" y="302"/>
                </a:lnTo>
                <a:lnTo>
                  <a:pt x="584" y="302"/>
                </a:lnTo>
                <a:lnTo>
                  <a:pt x="584" y="302"/>
                </a:lnTo>
                <a:lnTo>
                  <a:pt x="584" y="286"/>
                </a:lnTo>
                <a:lnTo>
                  <a:pt x="583" y="271"/>
                </a:lnTo>
                <a:lnTo>
                  <a:pt x="581" y="256"/>
                </a:lnTo>
                <a:lnTo>
                  <a:pt x="579" y="241"/>
                </a:lnTo>
                <a:lnTo>
                  <a:pt x="574" y="226"/>
                </a:lnTo>
                <a:lnTo>
                  <a:pt x="571" y="212"/>
                </a:lnTo>
                <a:lnTo>
                  <a:pt x="566" y="198"/>
                </a:lnTo>
                <a:lnTo>
                  <a:pt x="561" y="184"/>
                </a:lnTo>
                <a:lnTo>
                  <a:pt x="555" y="171"/>
                </a:lnTo>
                <a:lnTo>
                  <a:pt x="549" y="158"/>
                </a:lnTo>
                <a:lnTo>
                  <a:pt x="542" y="145"/>
                </a:lnTo>
                <a:lnTo>
                  <a:pt x="535" y="133"/>
                </a:lnTo>
                <a:lnTo>
                  <a:pt x="526" y="122"/>
                </a:lnTo>
                <a:lnTo>
                  <a:pt x="517" y="110"/>
                </a:lnTo>
                <a:lnTo>
                  <a:pt x="508" y="99"/>
                </a:lnTo>
                <a:lnTo>
                  <a:pt x="499" y="89"/>
                </a:lnTo>
                <a:lnTo>
                  <a:pt x="488" y="79"/>
                </a:lnTo>
                <a:lnTo>
                  <a:pt x="478" y="69"/>
                </a:lnTo>
                <a:lnTo>
                  <a:pt x="467" y="60"/>
                </a:lnTo>
                <a:lnTo>
                  <a:pt x="456" y="52"/>
                </a:lnTo>
                <a:lnTo>
                  <a:pt x="443" y="44"/>
                </a:lnTo>
                <a:lnTo>
                  <a:pt x="431" y="37"/>
                </a:lnTo>
                <a:lnTo>
                  <a:pt x="419" y="29"/>
                </a:lnTo>
                <a:lnTo>
                  <a:pt x="405" y="23"/>
                </a:lnTo>
                <a:lnTo>
                  <a:pt x="392" y="18"/>
                </a:lnTo>
                <a:lnTo>
                  <a:pt x="379" y="14"/>
                </a:lnTo>
                <a:lnTo>
                  <a:pt x="365" y="10"/>
                </a:lnTo>
                <a:lnTo>
                  <a:pt x="351" y="6"/>
                </a:lnTo>
                <a:lnTo>
                  <a:pt x="337" y="4"/>
                </a:lnTo>
                <a:lnTo>
                  <a:pt x="322" y="2"/>
                </a:lnTo>
                <a:lnTo>
                  <a:pt x="307" y="1"/>
                </a:lnTo>
                <a:lnTo>
                  <a:pt x="292" y="0"/>
                </a:lnTo>
                <a:lnTo>
                  <a:pt x="292" y="0"/>
                </a:lnTo>
                <a:close/>
                <a:moveTo>
                  <a:pt x="311" y="305"/>
                </a:moveTo>
                <a:lnTo>
                  <a:pt x="311" y="305"/>
                </a:lnTo>
                <a:lnTo>
                  <a:pt x="310" y="308"/>
                </a:lnTo>
                <a:lnTo>
                  <a:pt x="309" y="311"/>
                </a:lnTo>
                <a:lnTo>
                  <a:pt x="304" y="316"/>
                </a:lnTo>
                <a:lnTo>
                  <a:pt x="299" y="319"/>
                </a:lnTo>
                <a:lnTo>
                  <a:pt x="296" y="320"/>
                </a:lnTo>
                <a:lnTo>
                  <a:pt x="292" y="320"/>
                </a:lnTo>
                <a:lnTo>
                  <a:pt x="292" y="320"/>
                </a:lnTo>
                <a:lnTo>
                  <a:pt x="289" y="320"/>
                </a:lnTo>
                <a:lnTo>
                  <a:pt x="289" y="320"/>
                </a:lnTo>
                <a:lnTo>
                  <a:pt x="286" y="319"/>
                </a:lnTo>
                <a:lnTo>
                  <a:pt x="282" y="318"/>
                </a:lnTo>
                <a:lnTo>
                  <a:pt x="279" y="315"/>
                </a:lnTo>
                <a:lnTo>
                  <a:pt x="276" y="313"/>
                </a:lnTo>
                <a:lnTo>
                  <a:pt x="276" y="313"/>
                </a:lnTo>
                <a:lnTo>
                  <a:pt x="274" y="309"/>
                </a:lnTo>
                <a:lnTo>
                  <a:pt x="273" y="306"/>
                </a:lnTo>
                <a:lnTo>
                  <a:pt x="272" y="302"/>
                </a:lnTo>
                <a:lnTo>
                  <a:pt x="273" y="299"/>
                </a:lnTo>
                <a:lnTo>
                  <a:pt x="273" y="299"/>
                </a:lnTo>
                <a:lnTo>
                  <a:pt x="274" y="294"/>
                </a:lnTo>
                <a:lnTo>
                  <a:pt x="275" y="291"/>
                </a:lnTo>
                <a:lnTo>
                  <a:pt x="280" y="286"/>
                </a:lnTo>
                <a:lnTo>
                  <a:pt x="286" y="283"/>
                </a:lnTo>
                <a:lnTo>
                  <a:pt x="289" y="282"/>
                </a:lnTo>
                <a:lnTo>
                  <a:pt x="292" y="282"/>
                </a:lnTo>
                <a:lnTo>
                  <a:pt x="292" y="282"/>
                </a:lnTo>
                <a:lnTo>
                  <a:pt x="295" y="282"/>
                </a:lnTo>
                <a:lnTo>
                  <a:pt x="295" y="282"/>
                </a:lnTo>
                <a:lnTo>
                  <a:pt x="299" y="283"/>
                </a:lnTo>
                <a:lnTo>
                  <a:pt x="302" y="285"/>
                </a:lnTo>
                <a:lnTo>
                  <a:pt x="305" y="287"/>
                </a:lnTo>
                <a:lnTo>
                  <a:pt x="307" y="290"/>
                </a:lnTo>
                <a:lnTo>
                  <a:pt x="309" y="293"/>
                </a:lnTo>
                <a:lnTo>
                  <a:pt x="310" y="297"/>
                </a:lnTo>
                <a:lnTo>
                  <a:pt x="311" y="301"/>
                </a:lnTo>
                <a:lnTo>
                  <a:pt x="311" y="305"/>
                </a:lnTo>
                <a:lnTo>
                  <a:pt x="311" y="305"/>
                </a:lnTo>
                <a:close/>
                <a:moveTo>
                  <a:pt x="509" y="298"/>
                </a:moveTo>
                <a:lnTo>
                  <a:pt x="552" y="298"/>
                </a:lnTo>
                <a:lnTo>
                  <a:pt x="552" y="298"/>
                </a:lnTo>
                <a:lnTo>
                  <a:pt x="552" y="302"/>
                </a:lnTo>
                <a:lnTo>
                  <a:pt x="552" y="302"/>
                </a:lnTo>
                <a:lnTo>
                  <a:pt x="551" y="306"/>
                </a:lnTo>
                <a:lnTo>
                  <a:pt x="550" y="310"/>
                </a:lnTo>
                <a:lnTo>
                  <a:pt x="547" y="314"/>
                </a:lnTo>
                <a:lnTo>
                  <a:pt x="544" y="317"/>
                </a:lnTo>
                <a:lnTo>
                  <a:pt x="540" y="320"/>
                </a:lnTo>
                <a:lnTo>
                  <a:pt x="535" y="322"/>
                </a:lnTo>
                <a:lnTo>
                  <a:pt x="530" y="323"/>
                </a:lnTo>
                <a:lnTo>
                  <a:pt x="524" y="323"/>
                </a:lnTo>
                <a:lnTo>
                  <a:pt x="339" y="323"/>
                </a:lnTo>
                <a:lnTo>
                  <a:pt x="339" y="323"/>
                </a:lnTo>
                <a:lnTo>
                  <a:pt x="341" y="317"/>
                </a:lnTo>
                <a:lnTo>
                  <a:pt x="343" y="310"/>
                </a:lnTo>
                <a:lnTo>
                  <a:pt x="343" y="310"/>
                </a:lnTo>
                <a:lnTo>
                  <a:pt x="344" y="299"/>
                </a:lnTo>
                <a:lnTo>
                  <a:pt x="342" y="289"/>
                </a:lnTo>
                <a:lnTo>
                  <a:pt x="339" y="279"/>
                </a:lnTo>
                <a:lnTo>
                  <a:pt x="334" y="271"/>
                </a:lnTo>
                <a:lnTo>
                  <a:pt x="328" y="264"/>
                </a:lnTo>
                <a:lnTo>
                  <a:pt x="319" y="258"/>
                </a:lnTo>
                <a:lnTo>
                  <a:pt x="310" y="253"/>
                </a:lnTo>
                <a:lnTo>
                  <a:pt x="300" y="250"/>
                </a:lnTo>
                <a:lnTo>
                  <a:pt x="300" y="250"/>
                </a:lnTo>
                <a:lnTo>
                  <a:pt x="292" y="249"/>
                </a:lnTo>
                <a:lnTo>
                  <a:pt x="292" y="249"/>
                </a:lnTo>
                <a:lnTo>
                  <a:pt x="286" y="250"/>
                </a:lnTo>
                <a:lnTo>
                  <a:pt x="279" y="251"/>
                </a:lnTo>
                <a:lnTo>
                  <a:pt x="272" y="254"/>
                </a:lnTo>
                <a:lnTo>
                  <a:pt x="267" y="257"/>
                </a:lnTo>
                <a:lnTo>
                  <a:pt x="181" y="167"/>
                </a:lnTo>
                <a:lnTo>
                  <a:pt x="181" y="167"/>
                </a:lnTo>
                <a:lnTo>
                  <a:pt x="179" y="165"/>
                </a:lnTo>
                <a:lnTo>
                  <a:pt x="176" y="162"/>
                </a:lnTo>
                <a:lnTo>
                  <a:pt x="173" y="161"/>
                </a:lnTo>
                <a:lnTo>
                  <a:pt x="170" y="161"/>
                </a:lnTo>
                <a:lnTo>
                  <a:pt x="167" y="161"/>
                </a:lnTo>
                <a:lnTo>
                  <a:pt x="164" y="162"/>
                </a:lnTo>
                <a:lnTo>
                  <a:pt x="161" y="163"/>
                </a:lnTo>
                <a:lnTo>
                  <a:pt x="158" y="166"/>
                </a:lnTo>
                <a:lnTo>
                  <a:pt x="158" y="166"/>
                </a:lnTo>
                <a:lnTo>
                  <a:pt x="156" y="169"/>
                </a:lnTo>
                <a:lnTo>
                  <a:pt x="155" y="172"/>
                </a:lnTo>
                <a:lnTo>
                  <a:pt x="154" y="175"/>
                </a:lnTo>
                <a:lnTo>
                  <a:pt x="153" y="178"/>
                </a:lnTo>
                <a:lnTo>
                  <a:pt x="153" y="181"/>
                </a:lnTo>
                <a:lnTo>
                  <a:pt x="154" y="184"/>
                </a:lnTo>
                <a:lnTo>
                  <a:pt x="156" y="187"/>
                </a:lnTo>
                <a:lnTo>
                  <a:pt x="158" y="189"/>
                </a:lnTo>
                <a:lnTo>
                  <a:pt x="245" y="281"/>
                </a:lnTo>
                <a:lnTo>
                  <a:pt x="245" y="281"/>
                </a:lnTo>
                <a:lnTo>
                  <a:pt x="243" y="287"/>
                </a:lnTo>
                <a:lnTo>
                  <a:pt x="241" y="293"/>
                </a:lnTo>
                <a:lnTo>
                  <a:pt x="241" y="293"/>
                </a:lnTo>
                <a:lnTo>
                  <a:pt x="241" y="302"/>
                </a:lnTo>
                <a:lnTo>
                  <a:pt x="241" y="309"/>
                </a:lnTo>
                <a:lnTo>
                  <a:pt x="243" y="316"/>
                </a:lnTo>
                <a:lnTo>
                  <a:pt x="246" y="323"/>
                </a:lnTo>
                <a:lnTo>
                  <a:pt x="59" y="323"/>
                </a:lnTo>
                <a:lnTo>
                  <a:pt x="59" y="323"/>
                </a:lnTo>
                <a:lnTo>
                  <a:pt x="54" y="323"/>
                </a:lnTo>
                <a:lnTo>
                  <a:pt x="49" y="322"/>
                </a:lnTo>
                <a:lnTo>
                  <a:pt x="45" y="320"/>
                </a:lnTo>
                <a:lnTo>
                  <a:pt x="41" y="317"/>
                </a:lnTo>
                <a:lnTo>
                  <a:pt x="37" y="314"/>
                </a:lnTo>
                <a:lnTo>
                  <a:pt x="35" y="310"/>
                </a:lnTo>
                <a:lnTo>
                  <a:pt x="33" y="306"/>
                </a:lnTo>
                <a:lnTo>
                  <a:pt x="33" y="302"/>
                </a:lnTo>
                <a:lnTo>
                  <a:pt x="33" y="302"/>
                </a:lnTo>
                <a:lnTo>
                  <a:pt x="33" y="298"/>
                </a:lnTo>
                <a:lnTo>
                  <a:pt x="76" y="298"/>
                </a:lnTo>
                <a:lnTo>
                  <a:pt x="76" y="298"/>
                </a:lnTo>
                <a:lnTo>
                  <a:pt x="79" y="298"/>
                </a:lnTo>
                <a:lnTo>
                  <a:pt x="82" y="297"/>
                </a:lnTo>
                <a:lnTo>
                  <a:pt x="87" y="292"/>
                </a:lnTo>
                <a:lnTo>
                  <a:pt x="90" y="287"/>
                </a:lnTo>
                <a:lnTo>
                  <a:pt x="91" y="284"/>
                </a:lnTo>
                <a:lnTo>
                  <a:pt x="91" y="281"/>
                </a:lnTo>
                <a:lnTo>
                  <a:pt x="91" y="281"/>
                </a:lnTo>
                <a:lnTo>
                  <a:pt x="91" y="278"/>
                </a:lnTo>
                <a:lnTo>
                  <a:pt x="90" y="275"/>
                </a:lnTo>
                <a:lnTo>
                  <a:pt x="87" y="270"/>
                </a:lnTo>
                <a:lnTo>
                  <a:pt x="82" y="266"/>
                </a:lnTo>
                <a:lnTo>
                  <a:pt x="79" y="266"/>
                </a:lnTo>
                <a:lnTo>
                  <a:pt x="76" y="265"/>
                </a:lnTo>
                <a:lnTo>
                  <a:pt x="35" y="265"/>
                </a:lnTo>
                <a:lnTo>
                  <a:pt x="35" y="265"/>
                </a:lnTo>
                <a:lnTo>
                  <a:pt x="39" y="244"/>
                </a:lnTo>
                <a:lnTo>
                  <a:pt x="43" y="225"/>
                </a:lnTo>
                <a:lnTo>
                  <a:pt x="49" y="206"/>
                </a:lnTo>
                <a:lnTo>
                  <a:pt x="57" y="188"/>
                </a:lnTo>
                <a:lnTo>
                  <a:pt x="66" y="170"/>
                </a:lnTo>
                <a:lnTo>
                  <a:pt x="76" y="153"/>
                </a:lnTo>
                <a:lnTo>
                  <a:pt x="87" y="137"/>
                </a:lnTo>
                <a:lnTo>
                  <a:pt x="99" y="122"/>
                </a:lnTo>
                <a:lnTo>
                  <a:pt x="126" y="148"/>
                </a:lnTo>
                <a:lnTo>
                  <a:pt x="126" y="148"/>
                </a:lnTo>
                <a:lnTo>
                  <a:pt x="128" y="150"/>
                </a:lnTo>
                <a:lnTo>
                  <a:pt x="131" y="152"/>
                </a:lnTo>
                <a:lnTo>
                  <a:pt x="137" y="153"/>
                </a:lnTo>
                <a:lnTo>
                  <a:pt x="137" y="153"/>
                </a:lnTo>
                <a:lnTo>
                  <a:pt x="143" y="152"/>
                </a:lnTo>
                <a:lnTo>
                  <a:pt x="146" y="150"/>
                </a:lnTo>
                <a:lnTo>
                  <a:pt x="148" y="148"/>
                </a:lnTo>
                <a:lnTo>
                  <a:pt x="148" y="148"/>
                </a:lnTo>
                <a:lnTo>
                  <a:pt x="151" y="146"/>
                </a:lnTo>
                <a:lnTo>
                  <a:pt x="153" y="143"/>
                </a:lnTo>
                <a:lnTo>
                  <a:pt x="154" y="137"/>
                </a:lnTo>
                <a:lnTo>
                  <a:pt x="153" y="131"/>
                </a:lnTo>
                <a:lnTo>
                  <a:pt x="151" y="128"/>
                </a:lnTo>
                <a:lnTo>
                  <a:pt x="148" y="126"/>
                </a:lnTo>
                <a:lnTo>
                  <a:pt x="122" y="99"/>
                </a:lnTo>
                <a:lnTo>
                  <a:pt x="122" y="99"/>
                </a:lnTo>
                <a:lnTo>
                  <a:pt x="138" y="86"/>
                </a:lnTo>
                <a:lnTo>
                  <a:pt x="155" y="73"/>
                </a:lnTo>
                <a:lnTo>
                  <a:pt x="173" y="63"/>
                </a:lnTo>
                <a:lnTo>
                  <a:pt x="191" y="54"/>
                </a:lnTo>
                <a:lnTo>
                  <a:pt x="211" y="46"/>
                </a:lnTo>
                <a:lnTo>
                  <a:pt x="231" y="40"/>
                </a:lnTo>
                <a:lnTo>
                  <a:pt x="252" y="36"/>
                </a:lnTo>
                <a:lnTo>
                  <a:pt x="273" y="34"/>
                </a:lnTo>
                <a:lnTo>
                  <a:pt x="273" y="73"/>
                </a:lnTo>
                <a:lnTo>
                  <a:pt x="273" y="73"/>
                </a:lnTo>
                <a:lnTo>
                  <a:pt x="274" y="77"/>
                </a:lnTo>
                <a:lnTo>
                  <a:pt x="275" y="80"/>
                </a:lnTo>
                <a:lnTo>
                  <a:pt x="279" y="85"/>
                </a:lnTo>
                <a:lnTo>
                  <a:pt x="284" y="89"/>
                </a:lnTo>
                <a:lnTo>
                  <a:pt x="287" y="90"/>
                </a:lnTo>
                <a:lnTo>
                  <a:pt x="290" y="90"/>
                </a:lnTo>
                <a:lnTo>
                  <a:pt x="290" y="90"/>
                </a:lnTo>
                <a:lnTo>
                  <a:pt x="293" y="90"/>
                </a:lnTo>
                <a:lnTo>
                  <a:pt x="296" y="89"/>
                </a:lnTo>
                <a:lnTo>
                  <a:pt x="301" y="85"/>
                </a:lnTo>
                <a:lnTo>
                  <a:pt x="305" y="80"/>
                </a:lnTo>
                <a:lnTo>
                  <a:pt x="306" y="77"/>
                </a:lnTo>
                <a:lnTo>
                  <a:pt x="306" y="73"/>
                </a:lnTo>
                <a:lnTo>
                  <a:pt x="306" y="33"/>
                </a:lnTo>
                <a:lnTo>
                  <a:pt x="306" y="33"/>
                </a:lnTo>
                <a:lnTo>
                  <a:pt x="328" y="36"/>
                </a:lnTo>
                <a:lnTo>
                  <a:pt x="349" y="39"/>
                </a:lnTo>
                <a:lnTo>
                  <a:pt x="369" y="45"/>
                </a:lnTo>
                <a:lnTo>
                  <a:pt x="389" y="52"/>
                </a:lnTo>
                <a:lnTo>
                  <a:pt x="408" y="61"/>
                </a:lnTo>
                <a:lnTo>
                  <a:pt x="426" y="71"/>
                </a:lnTo>
                <a:lnTo>
                  <a:pt x="442" y="83"/>
                </a:lnTo>
                <a:lnTo>
                  <a:pt x="459" y="96"/>
                </a:lnTo>
                <a:lnTo>
                  <a:pt x="429" y="126"/>
                </a:lnTo>
                <a:lnTo>
                  <a:pt x="429" y="126"/>
                </a:lnTo>
                <a:lnTo>
                  <a:pt x="427" y="128"/>
                </a:lnTo>
                <a:lnTo>
                  <a:pt x="426" y="131"/>
                </a:lnTo>
                <a:lnTo>
                  <a:pt x="424" y="137"/>
                </a:lnTo>
                <a:lnTo>
                  <a:pt x="426" y="143"/>
                </a:lnTo>
                <a:lnTo>
                  <a:pt x="427" y="146"/>
                </a:lnTo>
                <a:lnTo>
                  <a:pt x="429" y="148"/>
                </a:lnTo>
                <a:lnTo>
                  <a:pt x="429" y="148"/>
                </a:lnTo>
                <a:lnTo>
                  <a:pt x="431" y="150"/>
                </a:lnTo>
                <a:lnTo>
                  <a:pt x="434" y="152"/>
                </a:lnTo>
                <a:lnTo>
                  <a:pt x="440" y="153"/>
                </a:lnTo>
                <a:lnTo>
                  <a:pt x="440" y="153"/>
                </a:lnTo>
                <a:lnTo>
                  <a:pt x="446" y="152"/>
                </a:lnTo>
                <a:lnTo>
                  <a:pt x="450" y="150"/>
                </a:lnTo>
                <a:lnTo>
                  <a:pt x="452" y="148"/>
                </a:lnTo>
                <a:lnTo>
                  <a:pt x="482" y="118"/>
                </a:lnTo>
                <a:lnTo>
                  <a:pt x="482" y="118"/>
                </a:lnTo>
                <a:lnTo>
                  <a:pt x="495" y="134"/>
                </a:lnTo>
                <a:lnTo>
                  <a:pt x="506" y="150"/>
                </a:lnTo>
                <a:lnTo>
                  <a:pt x="517" y="168"/>
                </a:lnTo>
                <a:lnTo>
                  <a:pt x="526" y="186"/>
                </a:lnTo>
                <a:lnTo>
                  <a:pt x="533" y="204"/>
                </a:lnTo>
                <a:lnTo>
                  <a:pt x="541" y="224"/>
                </a:lnTo>
                <a:lnTo>
                  <a:pt x="546" y="244"/>
                </a:lnTo>
                <a:lnTo>
                  <a:pt x="549" y="265"/>
                </a:lnTo>
                <a:lnTo>
                  <a:pt x="509" y="265"/>
                </a:lnTo>
                <a:lnTo>
                  <a:pt x="509" y="265"/>
                </a:lnTo>
                <a:lnTo>
                  <a:pt x="506" y="266"/>
                </a:lnTo>
                <a:lnTo>
                  <a:pt x="503" y="266"/>
                </a:lnTo>
                <a:lnTo>
                  <a:pt x="498" y="270"/>
                </a:lnTo>
                <a:lnTo>
                  <a:pt x="494" y="275"/>
                </a:lnTo>
                <a:lnTo>
                  <a:pt x="493" y="278"/>
                </a:lnTo>
                <a:lnTo>
                  <a:pt x="493" y="281"/>
                </a:lnTo>
                <a:lnTo>
                  <a:pt x="493" y="281"/>
                </a:lnTo>
                <a:lnTo>
                  <a:pt x="493" y="284"/>
                </a:lnTo>
                <a:lnTo>
                  <a:pt x="494" y="287"/>
                </a:lnTo>
                <a:lnTo>
                  <a:pt x="498" y="292"/>
                </a:lnTo>
                <a:lnTo>
                  <a:pt x="503" y="297"/>
                </a:lnTo>
                <a:lnTo>
                  <a:pt x="506" y="298"/>
                </a:lnTo>
                <a:lnTo>
                  <a:pt x="509" y="298"/>
                </a:lnTo>
                <a:lnTo>
                  <a:pt x="509" y="2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38"/>
          <p:cNvSpPr>
            <a:spLocks noEditPoints="1"/>
          </p:cNvSpPr>
          <p:nvPr/>
        </p:nvSpPr>
        <p:spPr bwMode="auto">
          <a:xfrm>
            <a:off x="734270" y="2036470"/>
            <a:ext cx="734632" cy="447823"/>
          </a:xfrm>
          <a:custGeom>
            <a:avLst/>
            <a:gdLst>
              <a:gd name="T0" fmla="*/ 234 w 584"/>
              <a:gd name="T1" fmla="*/ 6 h 356"/>
              <a:gd name="T2" fmla="*/ 153 w 584"/>
              <a:gd name="T3" fmla="*/ 37 h 356"/>
              <a:gd name="T4" fmla="*/ 85 w 584"/>
              <a:gd name="T5" fmla="*/ 89 h 356"/>
              <a:gd name="T6" fmla="*/ 35 w 584"/>
              <a:gd name="T7" fmla="*/ 158 h 356"/>
              <a:gd name="T8" fmla="*/ 6 w 584"/>
              <a:gd name="T9" fmla="*/ 241 h 356"/>
              <a:gd name="T10" fmla="*/ 0 w 584"/>
              <a:gd name="T11" fmla="*/ 308 h 356"/>
              <a:gd name="T12" fmla="*/ 36 w 584"/>
              <a:gd name="T13" fmla="*/ 352 h 356"/>
              <a:gd name="T14" fmla="*/ 537 w 584"/>
              <a:gd name="T15" fmla="*/ 355 h 356"/>
              <a:gd name="T16" fmla="*/ 583 w 584"/>
              <a:gd name="T17" fmla="*/ 313 h 356"/>
              <a:gd name="T18" fmla="*/ 584 w 584"/>
              <a:gd name="T19" fmla="*/ 286 h 356"/>
              <a:gd name="T20" fmla="*/ 566 w 584"/>
              <a:gd name="T21" fmla="*/ 198 h 356"/>
              <a:gd name="T22" fmla="*/ 526 w 584"/>
              <a:gd name="T23" fmla="*/ 122 h 356"/>
              <a:gd name="T24" fmla="*/ 467 w 584"/>
              <a:gd name="T25" fmla="*/ 60 h 356"/>
              <a:gd name="T26" fmla="*/ 392 w 584"/>
              <a:gd name="T27" fmla="*/ 18 h 356"/>
              <a:gd name="T28" fmla="*/ 307 w 584"/>
              <a:gd name="T29" fmla="*/ 1 h 356"/>
              <a:gd name="T30" fmla="*/ 308 w 584"/>
              <a:gd name="T31" fmla="*/ 311 h 356"/>
              <a:gd name="T32" fmla="*/ 289 w 584"/>
              <a:gd name="T33" fmla="*/ 320 h 356"/>
              <a:gd name="T34" fmla="*/ 277 w 584"/>
              <a:gd name="T35" fmla="*/ 313 h 356"/>
              <a:gd name="T36" fmla="*/ 274 w 584"/>
              <a:gd name="T37" fmla="*/ 294 h 356"/>
              <a:gd name="T38" fmla="*/ 292 w 584"/>
              <a:gd name="T39" fmla="*/ 282 h 356"/>
              <a:gd name="T40" fmla="*/ 307 w 584"/>
              <a:gd name="T41" fmla="*/ 290 h 356"/>
              <a:gd name="T42" fmla="*/ 509 w 584"/>
              <a:gd name="T43" fmla="*/ 298 h 356"/>
              <a:gd name="T44" fmla="*/ 549 w 584"/>
              <a:gd name="T45" fmla="*/ 310 h 356"/>
              <a:gd name="T46" fmla="*/ 524 w 584"/>
              <a:gd name="T47" fmla="*/ 323 h 356"/>
              <a:gd name="T48" fmla="*/ 344 w 584"/>
              <a:gd name="T49" fmla="*/ 299 h 356"/>
              <a:gd name="T50" fmla="*/ 423 w 584"/>
              <a:gd name="T51" fmla="*/ 183 h 356"/>
              <a:gd name="T52" fmla="*/ 423 w 584"/>
              <a:gd name="T53" fmla="*/ 165 h 356"/>
              <a:gd name="T54" fmla="*/ 410 w 584"/>
              <a:gd name="T55" fmla="*/ 157 h 356"/>
              <a:gd name="T56" fmla="*/ 303 w 584"/>
              <a:gd name="T57" fmla="*/ 250 h 356"/>
              <a:gd name="T58" fmla="*/ 274 w 584"/>
              <a:gd name="T59" fmla="*/ 253 h 356"/>
              <a:gd name="T60" fmla="*/ 241 w 584"/>
              <a:gd name="T61" fmla="*/ 293 h 356"/>
              <a:gd name="T62" fmla="*/ 60 w 584"/>
              <a:gd name="T63" fmla="*/ 323 h 356"/>
              <a:gd name="T64" fmla="*/ 37 w 584"/>
              <a:gd name="T65" fmla="*/ 314 h 356"/>
              <a:gd name="T66" fmla="*/ 75 w 584"/>
              <a:gd name="T67" fmla="*/ 298 h 356"/>
              <a:gd name="T68" fmla="*/ 91 w 584"/>
              <a:gd name="T69" fmla="*/ 284 h 356"/>
              <a:gd name="T70" fmla="*/ 82 w 584"/>
              <a:gd name="T71" fmla="*/ 266 h 356"/>
              <a:gd name="T72" fmla="*/ 43 w 584"/>
              <a:gd name="T73" fmla="*/ 225 h 356"/>
              <a:gd name="T74" fmla="*/ 99 w 584"/>
              <a:gd name="T75" fmla="*/ 122 h 356"/>
              <a:gd name="T76" fmla="*/ 137 w 584"/>
              <a:gd name="T77" fmla="*/ 153 h 356"/>
              <a:gd name="T78" fmla="*/ 153 w 584"/>
              <a:gd name="T79" fmla="*/ 143 h 356"/>
              <a:gd name="T80" fmla="*/ 122 w 584"/>
              <a:gd name="T81" fmla="*/ 99 h 356"/>
              <a:gd name="T82" fmla="*/ 232 w 584"/>
              <a:gd name="T83" fmla="*/ 40 h 356"/>
              <a:gd name="T84" fmla="*/ 275 w 584"/>
              <a:gd name="T85" fmla="*/ 80 h 356"/>
              <a:gd name="T86" fmla="*/ 293 w 584"/>
              <a:gd name="T87" fmla="*/ 90 h 356"/>
              <a:gd name="T88" fmla="*/ 306 w 584"/>
              <a:gd name="T89" fmla="*/ 33 h 356"/>
              <a:gd name="T90" fmla="*/ 408 w 584"/>
              <a:gd name="T91" fmla="*/ 61 h 356"/>
              <a:gd name="T92" fmla="*/ 427 w 584"/>
              <a:gd name="T93" fmla="*/ 128 h 356"/>
              <a:gd name="T94" fmla="*/ 429 w 584"/>
              <a:gd name="T95" fmla="*/ 148 h 356"/>
              <a:gd name="T96" fmla="*/ 450 w 584"/>
              <a:gd name="T97" fmla="*/ 150 h 356"/>
              <a:gd name="T98" fmla="*/ 517 w 584"/>
              <a:gd name="T99" fmla="*/ 168 h 356"/>
              <a:gd name="T100" fmla="*/ 509 w 584"/>
              <a:gd name="T101" fmla="*/ 265 h 356"/>
              <a:gd name="T102" fmla="*/ 493 w 584"/>
              <a:gd name="T103" fmla="*/ 278 h 356"/>
              <a:gd name="T104" fmla="*/ 503 w 584"/>
              <a:gd name="T105" fmla="*/ 29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4" h="356">
                <a:moveTo>
                  <a:pt x="292" y="0"/>
                </a:moveTo>
                <a:lnTo>
                  <a:pt x="292" y="0"/>
                </a:lnTo>
                <a:lnTo>
                  <a:pt x="277" y="1"/>
                </a:lnTo>
                <a:lnTo>
                  <a:pt x="262" y="2"/>
                </a:lnTo>
                <a:lnTo>
                  <a:pt x="248" y="4"/>
                </a:lnTo>
                <a:lnTo>
                  <a:pt x="234" y="6"/>
                </a:lnTo>
                <a:lnTo>
                  <a:pt x="219" y="10"/>
                </a:lnTo>
                <a:lnTo>
                  <a:pt x="205" y="14"/>
                </a:lnTo>
                <a:lnTo>
                  <a:pt x="192" y="18"/>
                </a:lnTo>
                <a:lnTo>
                  <a:pt x="178" y="23"/>
                </a:lnTo>
                <a:lnTo>
                  <a:pt x="165" y="29"/>
                </a:lnTo>
                <a:lnTo>
                  <a:pt x="153" y="37"/>
                </a:lnTo>
                <a:lnTo>
                  <a:pt x="140" y="44"/>
                </a:lnTo>
                <a:lnTo>
                  <a:pt x="129" y="52"/>
                </a:lnTo>
                <a:lnTo>
                  <a:pt x="117" y="60"/>
                </a:lnTo>
                <a:lnTo>
                  <a:pt x="107" y="69"/>
                </a:lnTo>
                <a:lnTo>
                  <a:pt x="95" y="79"/>
                </a:lnTo>
                <a:lnTo>
                  <a:pt x="85" y="89"/>
                </a:lnTo>
                <a:lnTo>
                  <a:pt x="76" y="99"/>
                </a:lnTo>
                <a:lnTo>
                  <a:pt x="67" y="110"/>
                </a:lnTo>
                <a:lnTo>
                  <a:pt x="59" y="122"/>
                </a:lnTo>
                <a:lnTo>
                  <a:pt x="50" y="133"/>
                </a:lnTo>
                <a:lnTo>
                  <a:pt x="42" y="145"/>
                </a:lnTo>
                <a:lnTo>
                  <a:pt x="35" y="158"/>
                </a:lnTo>
                <a:lnTo>
                  <a:pt x="29" y="171"/>
                </a:lnTo>
                <a:lnTo>
                  <a:pt x="23" y="184"/>
                </a:lnTo>
                <a:lnTo>
                  <a:pt x="18" y="198"/>
                </a:lnTo>
                <a:lnTo>
                  <a:pt x="13" y="213"/>
                </a:lnTo>
                <a:lnTo>
                  <a:pt x="9" y="227"/>
                </a:lnTo>
                <a:lnTo>
                  <a:pt x="6" y="241"/>
                </a:lnTo>
                <a:lnTo>
                  <a:pt x="3" y="256"/>
                </a:lnTo>
                <a:lnTo>
                  <a:pt x="1" y="271"/>
                </a:lnTo>
                <a:lnTo>
                  <a:pt x="0" y="286"/>
                </a:lnTo>
                <a:lnTo>
                  <a:pt x="0" y="302"/>
                </a:lnTo>
                <a:lnTo>
                  <a:pt x="0" y="302"/>
                </a:lnTo>
                <a:lnTo>
                  <a:pt x="0" y="308"/>
                </a:lnTo>
                <a:lnTo>
                  <a:pt x="1" y="313"/>
                </a:lnTo>
                <a:lnTo>
                  <a:pt x="4" y="323"/>
                </a:lnTo>
                <a:lnTo>
                  <a:pt x="10" y="332"/>
                </a:lnTo>
                <a:lnTo>
                  <a:pt x="18" y="341"/>
                </a:lnTo>
                <a:lnTo>
                  <a:pt x="27" y="347"/>
                </a:lnTo>
                <a:lnTo>
                  <a:pt x="36" y="352"/>
                </a:lnTo>
                <a:lnTo>
                  <a:pt x="47" y="355"/>
                </a:lnTo>
                <a:lnTo>
                  <a:pt x="60" y="356"/>
                </a:lnTo>
                <a:lnTo>
                  <a:pt x="60" y="356"/>
                </a:lnTo>
                <a:lnTo>
                  <a:pt x="524" y="356"/>
                </a:lnTo>
                <a:lnTo>
                  <a:pt x="524" y="356"/>
                </a:lnTo>
                <a:lnTo>
                  <a:pt x="537" y="355"/>
                </a:lnTo>
                <a:lnTo>
                  <a:pt x="548" y="352"/>
                </a:lnTo>
                <a:lnTo>
                  <a:pt x="558" y="347"/>
                </a:lnTo>
                <a:lnTo>
                  <a:pt x="566" y="341"/>
                </a:lnTo>
                <a:lnTo>
                  <a:pt x="574" y="332"/>
                </a:lnTo>
                <a:lnTo>
                  <a:pt x="580" y="323"/>
                </a:lnTo>
                <a:lnTo>
                  <a:pt x="583" y="313"/>
                </a:lnTo>
                <a:lnTo>
                  <a:pt x="584" y="308"/>
                </a:lnTo>
                <a:lnTo>
                  <a:pt x="584" y="302"/>
                </a:lnTo>
                <a:lnTo>
                  <a:pt x="584" y="302"/>
                </a:lnTo>
                <a:lnTo>
                  <a:pt x="584" y="302"/>
                </a:lnTo>
                <a:lnTo>
                  <a:pt x="584" y="302"/>
                </a:lnTo>
                <a:lnTo>
                  <a:pt x="584" y="286"/>
                </a:lnTo>
                <a:lnTo>
                  <a:pt x="583" y="271"/>
                </a:lnTo>
                <a:lnTo>
                  <a:pt x="581" y="256"/>
                </a:lnTo>
                <a:lnTo>
                  <a:pt x="578" y="241"/>
                </a:lnTo>
                <a:lnTo>
                  <a:pt x="575" y="226"/>
                </a:lnTo>
                <a:lnTo>
                  <a:pt x="570" y="212"/>
                </a:lnTo>
                <a:lnTo>
                  <a:pt x="566" y="198"/>
                </a:lnTo>
                <a:lnTo>
                  <a:pt x="561" y="184"/>
                </a:lnTo>
                <a:lnTo>
                  <a:pt x="555" y="171"/>
                </a:lnTo>
                <a:lnTo>
                  <a:pt x="549" y="158"/>
                </a:lnTo>
                <a:lnTo>
                  <a:pt x="542" y="145"/>
                </a:lnTo>
                <a:lnTo>
                  <a:pt x="535" y="133"/>
                </a:lnTo>
                <a:lnTo>
                  <a:pt x="526" y="122"/>
                </a:lnTo>
                <a:lnTo>
                  <a:pt x="517" y="110"/>
                </a:lnTo>
                <a:lnTo>
                  <a:pt x="508" y="99"/>
                </a:lnTo>
                <a:lnTo>
                  <a:pt x="499" y="89"/>
                </a:lnTo>
                <a:lnTo>
                  <a:pt x="489" y="79"/>
                </a:lnTo>
                <a:lnTo>
                  <a:pt x="477" y="69"/>
                </a:lnTo>
                <a:lnTo>
                  <a:pt x="467" y="60"/>
                </a:lnTo>
                <a:lnTo>
                  <a:pt x="455" y="52"/>
                </a:lnTo>
                <a:lnTo>
                  <a:pt x="444" y="44"/>
                </a:lnTo>
                <a:lnTo>
                  <a:pt x="431" y="37"/>
                </a:lnTo>
                <a:lnTo>
                  <a:pt x="419" y="29"/>
                </a:lnTo>
                <a:lnTo>
                  <a:pt x="406" y="23"/>
                </a:lnTo>
                <a:lnTo>
                  <a:pt x="392" y="18"/>
                </a:lnTo>
                <a:lnTo>
                  <a:pt x="379" y="14"/>
                </a:lnTo>
                <a:lnTo>
                  <a:pt x="365" y="10"/>
                </a:lnTo>
                <a:lnTo>
                  <a:pt x="351" y="6"/>
                </a:lnTo>
                <a:lnTo>
                  <a:pt x="336" y="4"/>
                </a:lnTo>
                <a:lnTo>
                  <a:pt x="322" y="2"/>
                </a:lnTo>
                <a:lnTo>
                  <a:pt x="307" y="1"/>
                </a:lnTo>
                <a:lnTo>
                  <a:pt x="292" y="0"/>
                </a:lnTo>
                <a:lnTo>
                  <a:pt x="292" y="0"/>
                </a:lnTo>
                <a:close/>
                <a:moveTo>
                  <a:pt x="311" y="305"/>
                </a:moveTo>
                <a:lnTo>
                  <a:pt x="311" y="305"/>
                </a:lnTo>
                <a:lnTo>
                  <a:pt x="310" y="308"/>
                </a:lnTo>
                <a:lnTo>
                  <a:pt x="308" y="311"/>
                </a:lnTo>
                <a:lnTo>
                  <a:pt x="304" y="316"/>
                </a:lnTo>
                <a:lnTo>
                  <a:pt x="299" y="319"/>
                </a:lnTo>
                <a:lnTo>
                  <a:pt x="295" y="320"/>
                </a:lnTo>
                <a:lnTo>
                  <a:pt x="292" y="320"/>
                </a:lnTo>
                <a:lnTo>
                  <a:pt x="292" y="320"/>
                </a:lnTo>
                <a:lnTo>
                  <a:pt x="289" y="320"/>
                </a:lnTo>
                <a:lnTo>
                  <a:pt x="289" y="320"/>
                </a:lnTo>
                <a:lnTo>
                  <a:pt x="286" y="319"/>
                </a:lnTo>
                <a:lnTo>
                  <a:pt x="282" y="318"/>
                </a:lnTo>
                <a:lnTo>
                  <a:pt x="279" y="315"/>
                </a:lnTo>
                <a:lnTo>
                  <a:pt x="277" y="313"/>
                </a:lnTo>
                <a:lnTo>
                  <a:pt x="277" y="313"/>
                </a:lnTo>
                <a:lnTo>
                  <a:pt x="275" y="309"/>
                </a:lnTo>
                <a:lnTo>
                  <a:pt x="274" y="306"/>
                </a:lnTo>
                <a:lnTo>
                  <a:pt x="273" y="302"/>
                </a:lnTo>
                <a:lnTo>
                  <a:pt x="274" y="299"/>
                </a:lnTo>
                <a:lnTo>
                  <a:pt x="274" y="299"/>
                </a:lnTo>
                <a:lnTo>
                  <a:pt x="274" y="294"/>
                </a:lnTo>
                <a:lnTo>
                  <a:pt x="276" y="291"/>
                </a:lnTo>
                <a:lnTo>
                  <a:pt x="280" y="286"/>
                </a:lnTo>
                <a:lnTo>
                  <a:pt x="285" y="283"/>
                </a:lnTo>
                <a:lnTo>
                  <a:pt x="289" y="282"/>
                </a:lnTo>
                <a:lnTo>
                  <a:pt x="292" y="282"/>
                </a:lnTo>
                <a:lnTo>
                  <a:pt x="292" y="282"/>
                </a:lnTo>
                <a:lnTo>
                  <a:pt x="295" y="282"/>
                </a:lnTo>
                <a:lnTo>
                  <a:pt x="295" y="282"/>
                </a:lnTo>
                <a:lnTo>
                  <a:pt x="299" y="283"/>
                </a:lnTo>
                <a:lnTo>
                  <a:pt x="302" y="285"/>
                </a:lnTo>
                <a:lnTo>
                  <a:pt x="305" y="287"/>
                </a:lnTo>
                <a:lnTo>
                  <a:pt x="307" y="290"/>
                </a:lnTo>
                <a:lnTo>
                  <a:pt x="309" y="293"/>
                </a:lnTo>
                <a:lnTo>
                  <a:pt x="310" y="297"/>
                </a:lnTo>
                <a:lnTo>
                  <a:pt x="311" y="301"/>
                </a:lnTo>
                <a:lnTo>
                  <a:pt x="311" y="305"/>
                </a:lnTo>
                <a:lnTo>
                  <a:pt x="311" y="305"/>
                </a:lnTo>
                <a:close/>
                <a:moveTo>
                  <a:pt x="509" y="298"/>
                </a:moveTo>
                <a:lnTo>
                  <a:pt x="551" y="298"/>
                </a:lnTo>
                <a:lnTo>
                  <a:pt x="551" y="298"/>
                </a:lnTo>
                <a:lnTo>
                  <a:pt x="551" y="302"/>
                </a:lnTo>
                <a:lnTo>
                  <a:pt x="551" y="302"/>
                </a:lnTo>
                <a:lnTo>
                  <a:pt x="551" y="306"/>
                </a:lnTo>
                <a:lnTo>
                  <a:pt x="549" y="310"/>
                </a:lnTo>
                <a:lnTo>
                  <a:pt x="547" y="314"/>
                </a:lnTo>
                <a:lnTo>
                  <a:pt x="544" y="317"/>
                </a:lnTo>
                <a:lnTo>
                  <a:pt x="540" y="320"/>
                </a:lnTo>
                <a:lnTo>
                  <a:pt x="535" y="322"/>
                </a:lnTo>
                <a:lnTo>
                  <a:pt x="530" y="323"/>
                </a:lnTo>
                <a:lnTo>
                  <a:pt x="524" y="323"/>
                </a:lnTo>
                <a:lnTo>
                  <a:pt x="338" y="323"/>
                </a:lnTo>
                <a:lnTo>
                  <a:pt x="338" y="323"/>
                </a:lnTo>
                <a:lnTo>
                  <a:pt x="341" y="317"/>
                </a:lnTo>
                <a:lnTo>
                  <a:pt x="343" y="310"/>
                </a:lnTo>
                <a:lnTo>
                  <a:pt x="343" y="310"/>
                </a:lnTo>
                <a:lnTo>
                  <a:pt x="344" y="299"/>
                </a:lnTo>
                <a:lnTo>
                  <a:pt x="342" y="288"/>
                </a:lnTo>
                <a:lnTo>
                  <a:pt x="338" y="278"/>
                </a:lnTo>
                <a:lnTo>
                  <a:pt x="333" y="269"/>
                </a:lnTo>
                <a:lnTo>
                  <a:pt x="421" y="186"/>
                </a:lnTo>
                <a:lnTo>
                  <a:pt x="421" y="186"/>
                </a:lnTo>
                <a:lnTo>
                  <a:pt x="423" y="183"/>
                </a:lnTo>
                <a:lnTo>
                  <a:pt x="424" y="181"/>
                </a:lnTo>
                <a:lnTo>
                  <a:pt x="425" y="178"/>
                </a:lnTo>
                <a:lnTo>
                  <a:pt x="426" y="174"/>
                </a:lnTo>
                <a:lnTo>
                  <a:pt x="426" y="171"/>
                </a:lnTo>
                <a:lnTo>
                  <a:pt x="425" y="168"/>
                </a:lnTo>
                <a:lnTo>
                  <a:pt x="423" y="165"/>
                </a:lnTo>
                <a:lnTo>
                  <a:pt x="421" y="162"/>
                </a:lnTo>
                <a:lnTo>
                  <a:pt x="421" y="162"/>
                </a:lnTo>
                <a:lnTo>
                  <a:pt x="419" y="160"/>
                </a:lnTo>
                <a:lnTo>
                  <a:pt x="416" y="158"/>
                </a:lnTo>
                <a:lnTo>
                  <a:pt x="413" y="157"/>
                </a:lnTo>
                <a:lnTo>
                  <a:pt x="410" y="157"/>
                </a:lnTo>
                <a:lnTo>
                  <a:pt x="407" y="157"/>
                </a:lnTo>
                <a:lnTo>
                  <a:pt x="404" y="158"/>
                </a:lnTo>
                <a:lnTo>
                  <a:pt x="401" y="159"/>
                </a:lnTo>
                <a:lnTo>
                  <a:pt x="397" y="161"/>
                </a:lnTo>
                <a:lnTo>
                  <a:pt x="303" y="250"/>
                </a:lnTo>
                <a:lnTo>
                  <a:pt x="303" y="250"/>
                </a:lnTo>
                <a:lnTo>
                  <a:pt x="300" y="250"/>
                </a:lnTo>
                <a:lnTo>
                  <a:pt x="300" y="250"/>
                </a:lnTo>
                <a:lnTo>
                  <a:pt x="292" y="249"/>
                </a:lnTo>
                <a:lnTo>
                  <a:pt x="292" y="249"/>
                </a:lnTo>
                <a:lnTo>
                  <a:pt x="283" y="250"/>
                </a:lnTo>
                <a:lnTo>
                  <a:pt x="274" y="253"/>
                </a:lnTo>
                <a:lnTo>
                  <a:pt x="266" y="257"/>
                </a:lnTo>
                <a:lnTo>
                  <a:pt x="258" y="262"/>
                </a:lnTo>
                <a:lnTo>
                  <a:pt x="252" y="268"/>
                </a:lnTo>
                <a:lnTo>
                  <a:pt x="247" y="276"/>
                </a:lnTo>
                <a:lnTo>
                  <a:pt x="243" y="284"/>
                </a:lnTo>
                <a:lnTo>
                  <a:pt x="241" y="293"/>
                </a:lnTo>
                <a:lnTo>
                  <a:pt x="241" y="293"/>
                </a:lnTo>
                <a:lnTo>
                  <a:pt x="240" y="302"/>
                </a:lnTo>
                <a:lnTo>
                  <a:pt x="241" y="309"/>
                </a:lnTo>
                <a:lnTo>
                  <a:pt x="243" y="316"/>
                </a:lnTo>
                <a:lnTo>
                  <a:pt x="245" y="323"/>
                </a:lnTo>
                <a:lnTo>
                  <a:pt x="60" y="323"/>
                </a:lnTo>
                <a:lnTo>
                  <a:pt x="60" y="323"/>
                </a:lnTo>
                <a:lnTo>
                  <a:pt x="54" y="323"/>
                </a:lnTo>
                <a:lnTo>
                  <a:pt x="49" y="322"/>
                </a:lnTo>
                <a:lnTo>
                  <a:pt x="44" y="320"/>
                </a:lnTo>
                <a:lnTo>
                  <a:pt x="40" y="317"/>
                </a:lnTo>
                <a:lnTo>
                  <a:pt x="37" y="314"/>
                </a:lnTo>
                <a:lnTo>
                  <a:pt x="35" y="310"/>
                </a:lnTo>
                <a:lnTo>
                  <a:pt x="33" y="306"/>
                </a:lnTo>
                <a:lnTo>
                  <a:pt x="33" y="302"/>
                </a:lnTo>
                <a:lnTo>
                  <a:pt x="33" y="302"/>
                </a:lnTo>
                <a:lnTo>
                  <a:pt x="33" y="298"/>
                </a:lnTo>
                <a:lnTo>
                  <a:pt x="75" y="298"/>
                </a:lnTo>
                <a:lnTo>
                  <a:pt x="75" y="298"/>
                </a:lnTo>
                <a:lnTo>
                  <a:pt x="79" y="298"/>
                </a:lnTo>
                <a:lnTo>
                  <a:pt x="82" y="297"/>
                </a:lnTo>
                <a:lnTo>
                  <a:pt x="87" y="292"/>
                </a:lnTo>
                <a:lnTo>
                  <a:pt x="90" y="287"/>
                </a:lnTo>
                <a:lnTo>
                  <a:pt x="91" y="284"/>
                </a:lnTo>
                <a:lnTo>
                  <a:pt x="91" y="281"/>
                </a:lnTo>
                <a:lnTo>
                  <a:pt x="91" y="281"/>
                </a:lnTo>
                <a:lnTo>
                  <a:pt x="91" y="278"/>
                </a:lnTo>
                <a:lnTo>
                  <a:pt x="90" y="275"/>
                </a:lnTo>
                <a:lnTo>
                  <a:pt x="87" y="270"/>
                </a:lnTo>
                <a:lnTo>
                  <a:pt x="82" y="266"/>
                </a:lnTo>
                <a:lnTo>
                  <a:pt x="79" y="266"/>
                </a:lnTo>
                <a:lnTo>
                  <a:pt x="75" y="265"/>
                </a:lnTo>
                <a:lnTo>
                  <a:pt x="35" y="265"/>
                </a:lnTo>
                <a:lnTo>
                  <a:pt x="35" y="265"/>
                </a:lnTo>
                <a:lnTo>
                  <a:pt x="38" y="244"/>
                </a:lnTo>
                <a:lnTo>
                  <a:pt x="43" y="225"/>
                </a:lnTo>
                <a:lnTo>
                  <a:pt x="49" y="206"/>
                </a:lnTo>
                <a:lnTo>
                  <a:pt x="57" y="188"/>
                </a:lnTo>
                <a:lnTo>
                  <a:pt x="66" y="170"/>
                </a:lnTo>
                <a:lnTo>
                  <a:pt x="76" y="153"/>
                </a:lnTo>
                <a:lnTo>
                  <a:pt x="87" y="137"/>
                </a:lnTo>
                <a:lnTo>
                  <a:pt x="99" y="122"/>
                </a:lnTo>
                <a:lnTo>
                  <a:pt x="126" y="148"/>
                </a:lnTo>
                <a:lnTo>
                  <a:pt x="126" y="148"/>
                </a:lnTo>
                <a:lnTo>
                  <a:pt x="128" y="150"/>
                </a:lnTo>
                <a:lnTo>
                  <a:pt x="131" y="152"/>
                </a:lnTo>
                <a:lnTo>
                  <a:pt x="137" y="153"/>
                </a:lnTo>
                <a:lnTo>
                  <a:pt x="137" y="153"/>
                </a:lnTo>
                <a:lnTo>
                  <a:pt x="143" y="152"/>
                </a:lnTo>
                <a:lnTo>
                  <a:pt x="147" y="150"/>
                </a:lnTo>
                <a:lnTo>
                  <a:pt x="149" y="148"/>
                </a:lnTo>
                <a:lnTo>
                  <a:pt x="149" y="148"/>
                </a:lnTo>
                <a:lnTo>
                  <a:pt x="151" y="146"/>
                </a:lnTo>
                <a:lnTo>
                  <a:pt x="153" y="143"/>
                </a:lnTo>
                <a:lnTo>
                  <a:pt x="154" y="137"/>
                </a:lnTo>
                <a:lnTo>
                  <a:pt x="153" y="131"/>
                </a:lnTo>
                <a:lnTo>
                  <a:pt x="151" y="128"/>
                </a:lnTo>
                <a:lnTo>
                  <a:pt x="149" y="126"/>
                </a:lnTo>
                <a:lnTo>
                  <a:pt x="122" y="99"/>
                </a:lnTo>
                <a:lnTo>
                  <a:pt x="122" y="99"/>
                </a:lnTo>
                <a:lnTo>
                  <a:pt x="138" y="86"/>
                </a:lnTo>
                <a:lnTo>
                  <a:pt x="155" y="73"/>
                </a:lnTo>
                <a:lnTo>
                  <a:pt x="173" y="63"/>
                </a:lnTo>
                <a:lnTo>
                  <a:pt x="192" y="54"/>
                </a:lnTo>
                <a:lnTo>
                  <a:pt x="211" y="46"/>
                </a:lnTo>
                <a:lnTo>
                  <a:pt x="232" y="40"/>
                </a:lnTo>
                <a:lnTo>
                  <a:pt x="252" y="36"/>
                </a:lnTo>
                <a:lnTo>
                  <a:pt x="274" y="34"/>
                </a:lnTo>
                <a:lnTo>
                  <a:pt x="274" y="73"/>
                </a:lnTo>
                <a:lnTo>
                  <a:pt x="274" y="73"/>
                </a:lnTo>
                <a:lnTo>
                  <a:pt x="275" y="77"/>
                </a:lnTo>
                <a:lnTo>
                  <a:pt x="275" y="80"/>
                </a:lnTo>
                <a:lnTo>
                  <a:pt x="279" y="85"/>
                </a:lnTo>
                <a:lnTo>
                  <a:pt x="284" y="89"/>
                </a:lnTo>
                <a:lnTo>
                  <a:pt x="287" y="90"/>
                </a:lnTo>
                <a:lnTo>
                  <a:pt x="290" y="90"/>
                </a:lnTo>
                <a:lnTo>
                  <a:pt x="290" y="90"/>
                </a:lnTo>
                <a:lnTo>
                  <a:pt x="293" y="90"/>
                </a:lnTo>
                <a:lnTo>
                  <a:pt x="296" y="89"/>
                </a:lnTo>
                <a:lnTo>
                  <a:pt x="301" y="85"/>
                </a:lnTo>
                <a:lnTo>
                  <a:pt x="305" y="80"/>
                </a:lnTo>
                <a:lnTo>
                  <a:pt x="306" y="77"/>
                </a:lnTo>
                <a:lnTo>
                  <a:pt x="306" y="73"/>
                </a:lnTo>
                <a:lnTo>
                  <a:pt x="306" y="33"/>
                </a:lnTo>
                <a:lnTo>
                  <a:pt x="306" y="33"/>
                </a:lnTo>
                <a:lnTo>
                  <a:pt x="328" y="36"/>
                </a:lnTo>
                <a:lnTo>
                  <a:pt x="348" y="39"/>
                </a:lnTo>
                <a:lnTo>
                  <a:pt x="369" y="45"/>
                </a:lnTo>
                <a:lnTo>
                  <a:pt x="388" y="52"/>
                </a:lnTo>
                <a:lnTo>
                  <a:pt x="408" y="61"/>
                </a:lnTo>
                <a:lnTo>
                  <a:pt x="425" y="71"/>
                </a:lnTo>
                <a:lnTo>
                  <a:pt x="442" y="83"/>
                </a:lnTo>
                <a:lnTo>
                  <a:pt x="459" y="96"/>
                </a:lnTo>
                <a:lnTo>
                  <a:pt x="429" y="126"/>
                </a:lnTo>
                <a:lnTo>
                  <a:pt x="429" y="126"/>
                </a:lnTo>
                <a:lnTo>
                  <a:pt x="427" y="128"/>
                </a:lnTo>
                <a:lnTo>
                  <a:pt x="425" y="131"/>
                </a:lnTo>
                <a:lnTo>
                  <a:pt x="424" y="137"/>
                </a:lnTo>
                <a:lnTo>
                  <a:pt x="425" y="143"/>
                </a:lnTo>
                <a:lnTo>
                  <a:pt x="427" y="146"/>
                </a:lnTo>
                <a:lnTo>
                  <a:pt x="429" y="148"/>
                </a:lnTo>
                <a:lnTo>
                  <a:pt x="429" y="148"/>
                </a:lnTo>
                <a:lnTo>
                  <a:pt x="431" y="150"/>
                </a:lnTo>
                <a:lnTo>
                  <a:pt x="434" y="152"/>
                </a:lnTo>
                <a:lnTo>
                  <a:pt x="440" y="153"/>
                </a:lnTo>
                <a:lnTo>
                  <a:pt x="440" y="153"/>
                </a:lnTo>
                <a:lnTo>
                  <a:pt x="447" y="152"/>
                </a:lnTo>
                <a:lnTo>
                  <a:pt x="450" y="150"/>
                </a:lnTo>
                <a:lnTo>
                  <a:pt x="452" y="148"/>
                </a:lnTo>
                <a:lnTo>
                  <a:pt x="481" y="118"/>
                </a:lnTo>
                <a:lnTo>
                  <a:pt x="481" y="118"/>
                </a:lnTo>
                <a:lnTo>
                  <a:pt x="495" y="134"/>
                </a:lnTo>
                <a:lnTo>
                  <a:pt x="506" y="150"/>
                </a:lnTo>
                <a:lnTo>
                  <a:pt x="517" y="168"/>
                </a:lnTo>
                <a:lnTo>
                  <a:pt x="526" y="186"/>
                </a:lnTo>
                <a:lnTo>
                  <a:pt x="534" y="204"/>
                </a:lnTo>
                <a:lnTo>
                  <a:pt x="541" y="224"/>
                </a:lnTo>
                <a:lnTo>
                  <a:pt x="546" y="244"/>
                </a:lnTo>
                <a:lnTo>
                  <a:pt x="549" y="265"/>
                </a:lnTo>
                <a:lnTo>
                  <a:pt x="509" y="265"/>
                </a:lnTo>
                <a:lnTo>
                  <a:pt x="509" y="265"/>
                </a:lnTo>
                <a:lnTo>
                  <a:pt x="506" y="266"/>
                </a:lnTo>
                <a:lnTo>
                  <a:pt x="503" y="266"/>
                </a:lnTo>
                <a:lnTo>
                  <a:pt x="498" y="270"/>
                </a:lnTo>
                <a:lnTo>
                  <a:pt x="494" y="275"/>
                </a:lnTo>
                <a:lnTo>
                  <a:pt x="493" y="278"/>
                </a:lnTo>
                <a:lnTo>
                  <a:pt x="493" y="281"/>
                </a:lnTo>
                <a:lnTo>
                  <a:pt x="493" y="281"/>
                </a:lnTo>
                <a:lnTo>
                  <a:pt x="493" y="284"/>
                </a:lnTo>
                <a:lnTo>
                  <a:pt x="494" y="287"/>
                </a:lnTo>
                <a:lnTo>
                  <a:pt x="498" y="292"/>
                </a:lnTo>
                <a:lnTo>
                  <a:pt x="503" y="297"/>
                </a:lnTo>
                <a:lnTo>
                  <a:pt x="506" y="298"/>
                </a:lnTo>
                <a:lnTo>
                  <a:pt x="509" y="298"/>
                </a:lnTo>
                <a:lnTo>
                  <a:pt x="509" y="2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645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1936" y="-23694"/>
            <a:ext cx="9155935" cy="5171427"/>
          </a:xfrm>
          <a:prstGeom prst="rect">
            <a:avLst/>
          </a:prstGeom>
        </p:spPr>
      </p:pic>
      <p:sp>
        <p:nvSpPr>
          <p:cNvPr id="11" name="Rectangle 10"/>
          <p:cNvSpPr/>
          <p:nvPr/>
        </p:nvSpPr>
        <p:spPr>
          <a:xfrm>
            <a:off x="-19327" y="30030"/>
            <a:ext cx="9163327" cy="5092043"/>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5" name="Straight Connector 114"/>
          <p:cNvCxnSpPr/>
          <p:nvPr/>
        </p:nvCxnSpPr>
        <p:spPr>
          <a:xfrm>
            <a:off x="6081033" y="2270323"/>
            <a:ext cx="999278" cy="2230"/>
          </a:xfrm>
          <a:prstGeom prst="line">
            <a:avLst/>
          </a:prstGeom>
          <a:ln w="28575">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6093862" y="3768453"/>
            <a:ext cx="1608085" cy="2592"/>
          </a:xfrm>
          <a:prstGeom prst="line">
            <a:avLst/>
          </a:prstGeom>
          <a:ln w="28575">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2810448" y="602368"/>
            <a:ext cx="6334586" cy="704009"/>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rot="5400000">
            <a:off x="2358726" y="423221"/>
            <a:ext cx="1213558" cy="1046170"/>
          </a:xfrm>
          <a:prstGeom prst="hexagon">
            <a:avLst/>
          </a:prstGeom>
          <a:solidFill>
            <a:srgbClr val="68AD49"/>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3690116" y="613885"/>
            <a:ext cx="544882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25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CARBOHYDRATE TRANSPORTERS </a:t>
            </a:r>
          </a:p>
        </p:txBody>
      </p:sp>
      <p:sp>
        <p:nvSpPr>
          <p:cNvPr id="52" name="Rectangle 51"/>
          <p:cNvSpPr/>
          <p:nvPr/>
        </p:nvSpPr>
        <p:spPr>
          <a:xfrm rot="5400000">
            <a:off x="5720198" y="2777363"/>
            <a:ext cx="2720226" cy="409200"/>
          </a:xfrm>
          <a:prstGeom prst="rect">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969881" y="1999394"/>
            <a:ext cx="203341" cy="203341"/>
          </a:xfrm>
          <a:prstGeom prst="ellipse">
            <a:avLst/>
          </a:prstGeom>
          <a:solidFill>
            <a:srgbClr val="FFD00D"/>
          </a:solid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969881" y="2355192"/>
            <a:ext cx="203341" cy="203341"/>
          </a:xfrm>
          <a:prstGeom prst="ellipse">
            <a:avLst/>
          </a:prstGeom>
          <a:solidFill>
            <a:srgbClr val="FFD00D"/>
          </a:solid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969881" y="3664036"/>
            <a:ext cx="203341" cy="203341"/>
          </a:xfrm>
          <a:prstGeom prst="ellipse">
            <a:avLst/>
          </a:prstGeom>
          <a:solidFill>
            <a:srgbClr val="FFD00D"/>
          </a:solid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6772314" y="4013776"/>
            <a:ext cx="603225" cy="603225"/>
          </a:xfrm>
          <a:prstGeom prst="ellipse">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641086" y="2293525"/>
            <a:ext cx="1353575" cy="1353575"/>
          </a:xfrm>
          <a:prstGeom prst="ellipse">
            <a:avLst/>
          </a:prstGeom>
          <a:solidFill>
            <a:schemeClr val="tx1">
              <a:alpha val="79000"/>
            </a:schemeClr>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6837" y="4111226"/>
            <a:ext cx="281608" cy="408089"/>
          </a:xfrm>
          <a:prstGeom prst="rect">
            <a:avLst/>
          </a:prstGeom>
        </p:spPr>
      </p:pic>
      <p:sp>
        <p:nvSpPr>
          <p:cNvPr id="83" name="TextBox 82"/>
          <p:cNvSpPr txBox="1"/>
          <p:nvPr/>
        </p:nvSpPr>
        <p:spPr>
          <a:xfrm>
            <a:off x="2651718" y="3031448"/>
            <a:ext cx="1353575" cy="492443"/>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300" b="1" dirty="0">
                <a:solidFill>
                  <a:schemeClr val="bg1"/>
                </a:solidFill>
                <a:latin typeface="Century Gothic" charset="0"/>
                <a:ea typeface="Century Gothic" charset="0"/>
                <a:cs typeface="Century Gothic" charset="0"/>
              </a:rPr>
              <a:t>INTESTINAL </a:t>
            </a:r>
          </a:p>
          <a:p>
            <a:pPr algn="ctr"/>
            <a:r>
              <a:rPr lang="en-US" sz="1300" b="1" dirty="0">
                <a:solidFill>
                  <a:schemeClr val="bg1"/>
                </a:solidFill>
                <a:latin typeface="Century Gothic" charset="0"/>
                <a:ea typeface="Century Gothic" charset="0"/>
                <a:cs typeface="Century Gothic" charset="0"/>
              </a:rPr>
              <a:t>LUMEN</a:t>
            </a:r>
          </a:p>
        </p:txBody>
      </p:sp>
      <p:sp>
        <p:nvSpPr>
          <p:cNvPr id="84" name="TextBox 83"/>
          <p:cNvSpPr txBox="1"/>
          <p:nvPr/>
        </p:nvSpPr>
        <p:spPr>
          <a:xfrm>
            <a:off x="6267254" y="4661859"/>
            <a:ext cx="1605196" cy="29238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300" b="1">
                <a:solidFill>
                  <a:schemeClr val="bg1"/>
                </a:solidFill>
                <a:latin typeface="Century Gothic" charset="0"/>
                <a:ea typeface="Century Gothic" charset="0"/>
                <a:cs typeface="Century Gothic" charset="0"/>
              </a:rPr>
              <a:t>BLOODSTREAM</a:t>
            </a:r>
            <a:endParaRPr lang="en-US" sz="1300" b="1" dirty="0">
              <a:solidFill>
                <a:schemeClr val="bg1"/>
              </a:solidFill>
              <a:latin typeface="Century Gothic" charset="0"/>
              <a:ea typeface="Century Gothic" charset="0"/>
              <a:cs typeface="Century Gothic" charset="0"/>
            </a:endParaRPr>
          </a:p>
        </p:txBody>
      </p:sp>
      <p:sp>
        <p:nvSpPr>
          <p:cNvPr id="88" name="TextBox 87"/>
          <p:cNvSpPr txBox="1"/>
          <p:nvPr/>
        </p:nvSpPr>
        <p:spPr>
          <a:xfrm>
            <a:off x="7733846" y="1946272"/>
            <a:ext cx="1605196" cy="292388"/>
          </a:xfrm>
          <a:prstGeom prst="rect">
            <a:avLst/>
          </a:prstGeom>
          <a:effectLst>
            <a:outerShdw blurRad="76200" dist="50800" dir="5400000" algn="ctr" rotWithShape="0">
              <a:srgbClr val="000000">
                <a:alpha val="20000"/>
              </a:srgbClr>
            </a:outerShdw>
          </a:effectLst>
        </p:spPr>
        <p:txBody>
          <a:bodyPr wrap="square" rtlCol="0">
            <a:spAutoFit/>
          </a:bodyPr>
          <a:lstStyle/>
          <a:p>
            <a:r>
              <a:rPr lang="en-US" sz="1300" b="1" dirty="0">
                <a:solidFill>
                  <a:schemeClr val="bg1"/>
                </a:solidFill>
                <a:latin typeface="Century Gothic" charset="0"/>
                <a:ea typeface="Century Gothic" charset="0"/>
                <a:cs typeface="Century Gothic" charset="0"/>
              </a:rPr>
              <a:t>GLUCOSE</a:t>
            </a:r>
          </a:p>
        </p:txBody>
      </p:sp>
      <p:cxnSp>
        <p:nvCxnSpPr>
          <p:cNvPr id="89" name="Straight Connector 88"/>
          <p:cNvCxnSpPr/>
          <p:nvPr/>
        </p:nvCxnSpPr>
        <p:spPr>
          <a:xfrm>
            <a:off x="7267392" y="2088342"/>
            <a:ext cx="434555" cy="1"/>
          </a:xfrm>
          <a:prstGeom prst="line">
            <a:avLst/>
          </a:prstGeom>
          <a:ln w="28575">
            <a:solidFill>
              <a:schemeClr val="bg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7733846" y="3621537"/>
            <a:ext cx="1605196" cy="292388"/>
          </a:xfrm>
          <a:prstGeom prst="rect">
            <a:avLst/>
          </a:prstGeom>
          <a:effectLst>
            <a:outerShdw blurRad="76200" dist="50800" dir="5400000" algn="ctr" rotWithShape="0">
              <a:srgbClr val="000000">
                <a:alpha val="20000"/>
              </a:srgbClr>
            </a:outerShdw>
          </a:effectLst>
        </p:spPr>
        <p:txBody>
          <a:bodyPr wrap="square" rtlCol="0">
            <a:spAutoFit/>
          </a:bodyPr>
          <a:lstStyle/>
          <a:p>
            <a:r>
              <a:rPr lang="en-US" sz="1300" b="1" dirty="0">
                <a:solidFill>
                  <a:schemeClr val="bg1"/>
                </a:solidFill>
                <a:latin typeface="Century Gothic" charset="0"/>
                <a:ea typeface="Century Gothic" charset="0"/>
                <a:cs typeface="Century Gothic" charset="0"/>
              </a:rPr>
              <a:t>FRUCTOSE</a:t>
            </a:r>
          </a:p>
        </p:txBody>
      </p:sp>
      <p:pic>
        <p:nvPicPr>
          <p:cNvPr id="117" name="Picture 1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51718" y="584632"/>
            <a:ext cx="732586" cy="7625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6227" y="2539014"/>
            <a:ext cx="523291" cy="490217"/>
          </a:xfrm>
          <a:prstGeom prst="rect">
            <a:avLst/>
          </a:prstGeom>
        </p:spPr>
      </p:pic>
      <p:cxnSp>
        <p:nvCxnSpPr>
          <p:cNvPr id="42" name="Straight Connector 41"/>
          <p:cNvCxnSpPr/>
          <p:nvPr/>
        </p:nvCxnSpPr>
        <p:spPr>
          <a:xfrm>
            <a:off x="-15012" y="19397"/>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281718" y="2465274"/>
            <a:ext cx="0" cy="1095361"/>
          </a:xfrm>
          <a:prstGeom prst="line">
            <a:avLst/>
          </a:prstGeom>
          <a:ln w="28575">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210638" y="2160600"/>
            <a:ext cx="2142160" cy="246221"/>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000" b="1" dirty="0">
                <a:solidFill>
                  <a:schemeClr val="bg1"/>
                </a:solidFill>
                <a:latin typeface="Century Gothic" charset="0"/>
                <a:ea typeface="Century Gothic" charset="0"/>
                <a:cs typeface="Century Gothic" charset="0"/>
              </a:rPr>
              <a:t>GLUCOSE</a:t>
            </a:r>
          </a:p>
        </p:txBody>
      </p:sp>
      <p:sp>
        <p:nvSpPr>
          <p:cNvPr id="81" name="TextBox 80"/>
          <p:cNvSpPr txBox="1"/>
          <p:nvPr/>
        </p:nvSpPr>
        <p:spPr>
          <a:xfrm>
            <a:off x="4210638" y="3639156"/>
            <a:ext cx="2142160" cy="246221"/>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000" b="1" dirty="0">
                <a:solidFill>
                  <a:schemeClr val="bg1"/>
                </a:solidFill>
                <a:latin typeface="Century Gothic" charset="0"/>
                <a:ea typeface="Century Gothic" charset="0"/>
                <a:cs typeface="Century Gothic" charset="0"/>
              </a:rPr>
              <a:t>FRUCTOSE</a:t>
            </a:r>
          </a:p>
        </p:txBody>
      </p:sp>
      <p:sp>
        <p:nvSpPr>
          <p:cNvPr id="82" name="TextBox 81"/>
          <p:cNvSpPr txBox="1"/>
          <p:nvPr/>
        </p:nvSpPr>
        <p:spPr>
          <a:xfrm>
            <a:off x="4082224" y="2150005"/>
            <a:ext cx="723651" cy="249670"/>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000" b="1" dirty="0">
                <a:solidFill>
                  <a:schemeClr val="bg1"/>
                </a:solidFill>
                <a:latin typeface="Century Gothic" charset="0"/>
                <a:ea typeface="Century Gothic" charset="0"/>
                <a:cs typeface="Century Gothic" charset="0"/>
              </a:rPr>
              <a:t>SGLT1</a:t>
            </a:r>
          </a:p>
        </p:txBody>
      </p:sp>
      <p:sp>
        <p:nvSpPr>
          <p:cNvPr id="91" name="TextBox 90"/>
          <p:cNvSpPr txBox="1"/>
          <p:nvPr/>
        </p:nvSpPr>
        <p:spPr>
          <a:xfrm>
            <a:off x="4082224" y="3639058"/>
            <a:ext cx="723651" cy="249670"/>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000" b="1" dirty="0">
                <a:solidFill>
                  <a:schemeClr val="bg1"/>
                </a:solidFill>
                <a:latin typeface="Century Gothic" charset="0"/>
                <a:ea typeface="Century Gothic" charset="0"/>
                <a:cs typeface="Century Gothic" charset="0"/>
              </a:rPr>
              <a:t>GLUT5</a:t>
            </a:r>
          </a:p>
        </p:txBody>
      </p:sp>
      <p:sp>
        <p:nvSpPr>
          <p:cNvPr id="96" name="Oval 95"/>
          <p:cNvSpPr>
            <a:spLocks noChangeAspect="1"/>
          </p:cNvSpPr>
          <p:nvPr/>
        </p:nvSpPr>
        <p:spPr>
          <a:xfrm>
            <a:off x="4668517" y="2161375"/>
            <a:ext cx="246042" cy="246042"/>
          </a:xfrm>
          <a:prstGeom prst="ellipse">
            <a:avLst/>
          </a:prstGeom>
          <a:solidFill>
            <a:srgbClr val="FFD00B"/>
          </a:solidFill>
          <a:ln w="3810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a:spLocks noChangeAspect="1"/>
          </p:cNvSpPr>
          <p:nvPr/>
        </p:nvSpPr>
        <p:spPr>
          <a:xfrm>
            <a:off x="5679836" y="2161375"/>
            <a:ext cx="246042" cy="246042"/>
          </a:xfrm>
          <a:prstGeom prst="ellipse">
            <a:avLst/>
          </a:prstGeom>
          <a:solidFill>
            <a:srgbClr val="FFD00B"/>
          </a:solidFill>
          <a:ln w="3810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a:spLocks noChangeAspect="1"/>
          </p:cNvSpPr>
          <p:nvPr/>
        </p:nvSpPr>
        <p:spPr>
          <a:xfrm>
            <a:off x="4668517" y="3642686"/>
            <a:ext cx="246042" cy="246042"/>
          </a:xfrm>
          <a:prstGeom prst="ellipse">
            <a:avLst/>
          </a:prstGeom>
          <a:solidFill>
            <a:srgbClr val="FFD00B"/>
          </a:solidFill>
          <a:ln w="3810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a:spLocks noChangeAspect="1"/>
          </p:cNvSpPr>
          <p:nvPr/>
        </p:nvSpPr>
        <p:spPr>
          <a:xfrm>
            <a:off x="5679836" y="3642686"/>
            <a:ext cx="246042" cy="246042"/>
          </a:xfrm>
          <a:prstGeom prst="ellipse">
            <a:avLst/>
          </a:prstGeom>
          <a:solidFill>
            <a:srgbClr val="FFD00B"/>
          </a:solidFill>
          <a:ln w="3810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37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 y="1428750"/>
            <a:ext cx="9151135" cy="3714750"/>
          </a:xfrm>
          <a:prstGeom prst="rect">
            <a:avLst/>
          </a:prstGeom>
        </p:spPr>
      </p:pic>
      <p:grpSp>
        <p:nvGrpSpPr>
          <p:cNvPr id="102" name="Group 101"/>
          <p:cNvGrpSpPr/>
          <p:nvPr/>
        </p:nvGrpSpPr>
        <p:grpSpPr>
          <a:xfrm>
            <a:off x="-7135" y="30030"/>
            <a:ext cx="9158270" cy="1403792"/>
            <a:chOff x="0" y="0"/>
            <a:chExt cx="9144000" cy="1300480"/>
          </a:xfrm>
        </p:grpSpPr>
        <p:sp>
          <p:nvSpPr>
            <p:cNvPr id="103" name="Rectangle 102"/>
            <p:cNvSpPr/>
            <p:nvPr/>
          </p:nvSpPr>
          <p:spPr>
            <a:xfrm>
              <a:off x="0" y="0"/>
              <a:ext cx="9144000"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6" name="Straight Connector 105"/>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pic>
        <p:nvPicPr>
          <p:cNvPr id="107" name="Picture 10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83104"/>
            <a:ext cx="996371" cy="1099222"/>
          </a:xfrm>
          <a:prstGeom prst="rect">
            <a:avLst/>
          </a:prstGeom>
        </p:spPr>
      </p:pic>
      <p:sp>
        <p:nvSpPr>
          <p:cNvPr id="111" name="Rectangle 110"/>
          <p:cNvSpPr/>
          <p:nvPr/>
        </p:nvSpPr>
        <p:spPr>
          <a:xfrm>
            <a:off x="1682150" y="416221"/>
            <a:ext cx="7418610" cy="646331"/>
          </a:xfrm>
          <a:prstGeom prst="rect">
            <a:avLst/>
          </a:prstGeom>
        </p:spPr>
        <p:txBody>
          <a:bodyPr wrap="square">
            <a:spAutoFit/>
          </a:bodyPr>
          <a:lstStyle/>
          <a:p>
            <a:r>
              <a:rPr lang="en-US" sz="3600" b="1">
                <a:solidFill>
                  <a:srgbClr val="2D4E1E"/>
                </a:solidFill>
                <a:latin typeface="Century Gothic" charset="0"/>
                <a:ea typeface="Century Gothic" charset="0"/>
                <a:cs typeface="Century Gothic" charset="0"/>
              </a:rPr>
              <a:t>Fructose </a:t>
            </a:r>
            <a:r>
              <a:rPr lang="en-US" sz="3600" b="1" dirty="0">
                <a:solidFill>
                  <a:srgbClr val="2D4E1E"/>
                </a:solidFill>
                <a:latin typeface="Century Gothic" charset="0"/>
                <a:ea typeface="Century Gothic" charset="0"/>
                <a:cs typeface="Century Gothic" charset="0"/>
              </a:rPr>
              <a:t>+ glucose </a:t>
            </a:r>
            <a:r>
              <a:rPr lang="en-US" sz="3600" b="1" dirty="0">
                <a:solidFill>
                  <a:schemeClr val="bg1"/>
                </a:solidFill>
                <a:latin typeface="Century Gothic" charset="0"/>
                <a:ea typeface="Century Gothic" charset="0"/>
                <a:cs typeface="Century Gothic" charset="0"/>
              </a:rPr>
              <a:t>combination</a:t>
            </a:r>
          </a:p>
        </p:txBody>
      </p:sp>
      <p:cxnSp>
        <p:nvCxnSpPr>
          <p:cNvPr id="192" name="Straight Connector 191"/>
          <p:cNvCxnSpPr/>
          <p:nvPr/>
        </p:nvCxnSpPr>
        <p:spPr>
          <a:xfrm>
            <a:off x="-7135" y="1421630"/>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196" name="Picture 1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2214" y="437236"/>
            <a:ext cx="633302" cy="659164"/>
          </a:xfrm>
          <a:prstGeom prst="rect">
            <a:avLst/>
          </a:prstGeom>
        </p:spPr>
      </p:pic>
      <p:graphicFrame>
        <p:nvGraphicFramePr>
          <p:cNvPr id="4" name="Chart 3"/>
          <p:cNvGraphicFramePr/>
          <p:nvPr>
            <p:extLst>
              <p:ext uri="{D42A27DB-BD31-4B8C-83A1-F6EECF244321}">
                <p14:modId xmlns:p14="http://schemas.microsoft.com/office/powerpoint/2010/main" val="898935786"/>
              </p:ext>
            </p:extLst>
          </p:nvPr>
        </p:nvGraphicFramePr>
        <p:xfrm>
          <a:off x="1549327" y="1710642"/>
          <a:ext cx="6943061" cy="3064567"/>
        </p:xfrm>
        <a:graphic>
          <a:graphicData uri="http://schemas.openxmlformats.org/drawingml/2006/chart">
            <c:chart xmlns:c="http://schemas.openxmlformats.org/drawingml/2006/chart" xmlns:r="http://schemas.openxmlformats.org/officeDocument/2006/relationships" r:id="rId6"/>
          </a:graphicData>
        </a:graphic>
      </p:graphicFrame>
      <p:sp>
        <p:nvSpPr>
          <p:cNvPr id="200" name="Oval 199"/>
          <p:cNvSpPr/>
          <p:nvPr/>
        </p:nvSpPr>
        <p:spPr>
          <a:xfrm>
            <a:off x="861738" y="3502957"/>
            <a:ext cx="605991" cy="605991"/>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651612" y="2863532"/>
            <a:ext cx="1026243" cy="461665"/>
          </a:xfrm>
          <a:prstGeom prst="rect">
            <a:avLst/>
          </a:prstGeom>
        </p:spPr>
        <p:txBody>
          <a:bodyPr wrap="none">
            <a:spAutoFit/>
          </a:bodyPr>
          <a:lstStyle/>
          <a:p>
            <a:pPr algn="ctr"/>
            <a:r>
              <a:rPr lang="en-US" sz="1200" b="1" dirty="0">
                <a:solidFill>
                  <a:srgbClr val="747875"/>
                </a:solidFill>
                <a:latin typeface="Century Gothic" charset="0"/>
                <a:ea typeface="Century Gothic" charset="0"/>
                <a:cs typeface="Century Gothic" charset="0"/>
              </a:rPr>
              <a:t>FRUCTOSE</a:t>
            </a:r>
          </a:p>
          <a:p>
            <a:pPr algn="ctr"/>
            <a:r>
              <a:rPr lang="en-US" sz="1200" b="1" dirty="0">
                <a:solidFill>
                  <a:srgbClr val="747875"/>
                </a:solidFill>
                <a:latin typeface="Century Gothic" charset="0"/>
                <a:ea typeface="Century Gothic" charset="0"/>
                <a:cs typeface="Century Gothic" charset="0"/>
              </a:rPr>
              <a:t>+ GLUCOSE</a:t>
            </a:r>
          </a:p>
        </p:txBody>
      </p:sp>
      <p:sp>
        <p:nvSpPr>
          <p:cNvPr id="203" name="Rectangle 202"/>
          <p:cNvSpPr/>
          <p:nvPr/>
        </p:nvSpPr>
        <p:spPr>
          <a:xfrm>
            <a:off x="719739" y="4141084"/>
            <a:ext cx="889988" cy="276999"/>
          </a:xfrm>
          <a:prstGeom prst="rect">
            <a:avLst/>
          </a:prstGeom>
        </p:spPr>
        <p:txBody>
          <a:bodyPr wrap="none">
            <a:spAutoFit/>
          </a:bodyPr>
          <a:lstStyle/>
          <a:p>
            <a:pPr algn="ctr"/>
            <a:r>
              <a:rPr lang="en-US" sz="1200" b="1" dirty="0">
                <a:solidFill>
                  <a:srgbClr val="747875"/>
                </a:solidFill>
                <a:latin typeface="Century Gothic" charset="0"/>
                <a:ea typeface="Century Gothic" charset="0"/>
                <a:cs typeface="Century Gothic" charset="0"/>
              </a:rPr>
              <a:t>GLUCOSE</a:t>
            </a:r>
          </a:p>
        </p:txBody>
      </p:sp>
      <p:sp>
        <p:nvSpPr>
          <p:cNvPr id="204" name="Oval 203"/>
          <p:cNvSpPr/>
          <p:nvPr/>
        </p:nvSpPr>
        <p:spPr>
          <a:xfrm>
            <a:off x="861738" y="2236137"/>
            <a:ext cx="605991" cy="605991"/>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5012" y="1939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181307" y="4750514"/>
            <a:ext cx="3273688" cy="276995"/>
          </a:xfrm>
          <a:prstGeom prst="rect">
            <a:avLst/>
          </a:prstGeom>
          <a:noFill/>
        </p:spPr>
        <p:txBody>
          <a:bodyPr wrap="square" lIns="91435" tIns="45718" rIns="91435" bIns="45718" rtlCol="0">
            <a:spAutoFit/>
          </a:bodyPr>
          <a:lstStyle/>
          <a:p>
            <a:pPr algn="ctr"/>
            <a:r>
              <a:rPr lang="en-US" sz="1200" b="1" dirty="0">
                <a:solidFill>
                  <a:srgbClr val="2D4E1E"/>
                </a:solidFill>
                <a:latin typeface="Century Gothic" charset="0"/>
                <a:ea typeface="Century Gothic" charset="0"/>
                <a:cs typeface="Century Gothic" charset="0"/>
              </a:rPr>
              <a:t>Total CHO Oxidation (g/min)</a:t>
            </a:r>
          </a:p>
        </p:txBody>
      </p:sp>
      <p:sp>
        <p:nvSpPr>
          <p:cNvPr id="21" name="Regular Pentagon 20"/>
          <p:cNvSpPr/>
          <p:nvPr/>
        </p:nvSpPr>
        <p:spPr>
          <a:xfrm>
            <a:off x="973667" y="2382090"/>
            <a:ext cx="176389" cy="167990"/>
          </a:xfrm>
          <a:prstGeom prst="pentagon">
            <a:avLst/>
          </a:prstGeom>
          <a:noFill/>
          <a:ln w="19050" cmpd="sng">
            <a:solidFill>
              <a:srgbClr val="866F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Hexagon 21"/>
          <p:cNvSpPr/>
          <p:nvPr/>
        </p:nvSpPr>
        <p:spPr>
          <a:xfrm rot="5400000">
            <a:off x="1159525" y="2518488"/>
            <a:ext cx="199623" cy="172088"/>
          </a:xfrm>
          <a:prstGeom prst="hexagon">
            <a:avLst/>
          </a:prstGeom>
          <a:noFill/>
          <a:ln w="19050" cmpd="sng">
            <a:solidFill>
              <a:srgbClr val="866F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Hexagon 22"/>
          <p:cNvSpPr/>
          <p:nvPr/>
        </p:nvSpPr>
        <p:spPr>
          <a:xfrm rot="5400000">
            <a:off x="983052" y="3649331"/>
            <a:ext cx="363361" cy="313242"/>
          </a:xfrm>
          <a:prstGeom prst="hexagon">
            <a:avLst/>
          </a:prstGeom>
          <a:noFill/>
          <a:ln w="19050" cmpd="sng">
            <a:solidFill>
              <a:srgbClr val="866F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393041" y="4913406"/>
            <a:ext cx="1765227" cy="184666"/>
          </a:xfrm>
          <a:prstGeom prst="rect">
            <a:avLst/>
          </a:prstGeom>
          <a:noFill/>
        </p:spPr>
        <p:txBody>
          <a:bodyPr wrap="none" rtlCol="0">
            <a:spAutoFit/>
          </a:bodyPr>
          <a:lstStyle/>
          <a:p>
            <a:pPr algn="r"/>
            <a:r>
              <a:rPr lang="en-US" sz="600" dirty="0" err="1">
                <a:solidFill>
                  <a:srgbClr val="000000"/>
                </a:solidFill>
                <a:latin typeface="Century Gothic" charset="0"/>
                <a:ea typeface="Century Gothic" charset="0"/>
                <a:cs typeface="Century Gothic" charset="0"/>
              </a:rPr>
              <a:t>Lecoultre</a:t>
            </a:r>
            <a:r>
              <a:rPr lang="en-US" sz="600" dirty="0">
                <a:solidFill>
                  <a:srgbClr val="000000"/>
                </a:solidFill>
                <a:latin typeface="Century Gothic" charset="0"/>
                <a:ea typeface="Century Gothic" charset="0"/>
                <a:cs typeface="Century Gothic" charset="0"/>
              </a:rPr>
              <a:t> et al. AJCN (2010) 92:1071-1079. </a:t>
            </a:r>
          </a:p>
        </p:txBody>
      </p:sp>
    </p:spTree>
    <p:extLst>
      <p:ext uri="{BB962C8B-B14F-4D97-AF65-F5344CB8AC3E}">
        <p14:creationId xmlns:p14="http://schemas.microsoft.com/office/powerpoint/2010/main" val="167807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89847" cy="5143500"/>
          </a:xfrm>
          <a:prstGeom prst="rect">
            <a:avLst/>
          </a:prstGeom>
        </p:spPr>
      </p:pic>
      <p:grpSp>
        <p:nvGrpSpPr>
          <p:cNvPr id="7" name="Group 6"/>
          <p:cNvGrpSpPr/>
          <p:nvPr/>
        </p:nvGrpSpPr>
        <p:grpSpPr>
          <a:xfrm>
            <a:off x="4363070" y="-25950"/>
            <a:ext cx="4795200" cy="1459772"/>
            <a:chOff x="4348800" y="0"/>
            <a:chExt cx="4795200" cy="1300480"/>
          </a:xfrm>
        </p:grpSpPr>
        <p:sp>
          <p:nvSpPr>
            <p:cNvPr id="8" name="Rectangle 7"/>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36307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5400000">
            <a:off x="1770949"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6" name="Rectangle 15"/>
          <p:cNvSpPr/>
          <p:nvPr/>
        </p:nvSpPr>
        <p:spPr>
          <a:xfrm>
            <a:off x="433440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18" name="Rectangle 17"/>
          <p:cNvSpPr/>
          <p:nvPr/>
        </p:nvSpPr>
        <p:spPr>
          <a:xfrm>
            <a:off x="4334400" y="3243334"/>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0" name="Rectangle 19"/>
          <p:cNvSpPr/>
          <p:nvPr/>
        </p:nvSpPr>
        <p:spPr>
          <a:xfrm rot="5400000">
            <a:off x="4879989" y="3255223"/>
            <a:ext cx="3725099" cy="51458"/>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9" name="Rectangle 28"/>
          <p:cNvSpPr/>
          <p:nvPr/>
        </p:nvSpPr>
        <p:spPr>
          <a:xfrm>
            <a:off x="4341264" y="1971235"/>
            <a:ext cx="2409914" cy="738664"/>
          </a:xfrm>
          <a:prstGeom prst="rect">
            <a:avLst/>
          </a:prstGeom>
        </p:spPr>
        <p:txBody>
          <a:bodyPr wrap="square">
            <a:spAutoFit/>
          </a:bodyPr>
          <a:lstStyle/>
          <a:p>
            <a:pPr algn="ctr"/>
            <a:r>
              <a:rPr lang="en-US" sz="1400" dirty="0"/>
              <a:t>3-4 Hours Before </a:t>
            </a:r>
            <a:br>
              <a:rPr lang="en-US" sz="1400" dirty="0"/>
            </a:br>
            <a:r>
              <a:rPr lang="en-US" sz="2800" b="1" dirty="0">
                <a:solidFill>
                  <a:schemeClr val="bg1"/>
                </a:solidFill>
              </a:rPr>
              <a:t>1-4 g/kg</a:t>
            </a:r>
          </a:p>
        </p:txBody>
      </p:sp>
      <p:sp>
        <p:nvSpPr>
          <p:cNvPr id="34" name="Hexagon 33"/>
          <p:cNvSpPr/>
          <p:nvPr/>
        </p:nvSpPr>
        <p:spPr>
          <a:xfrm rot="5400000">
            <a:off x="4474094" y="229889"/>
            <a:ext cx="1106419" cy="953809"/>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106542" y="210530"/>
            <a:ext cx="3037458" cy="1015663"/>
          </a:xfrm>
          <a:prstGeom prst="rect">
            <a:avLst/>
          </a:prstGeom>
        </p:spPr>
        <p:txBody>
          <a:bodyPr wrap="square">
            <a:spAutoFit/>
          </a:bodyPr>
          <a:lstStyle/>
          <a:p>
            <a:r>
              <a:rPr lang="en-US" sz="2000" dirty="0">
                <a:solidFill>
                  <a:schemeClr val="bg1"/>
                </a:solidFill>
              </a:rPr>
              <a:t>Carbohydrate recommendations for </a:t>
            </a:r>
            <a:r>
              <a:rPr lang="en-US" sz="2000" b="1" dirty="0">
                <a:solidFill>
                  <a:schemeClr val="bg1"/>
                </a:solidFill>
              </a:rPr>
              <a:t>peak performance</a:t>
            </a:r>
          </a:p>
        </p:txBody>
      </p:sp>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8464" y="430197"/>
            <a:ext cx="394471" cy="603309"/>
          </a:xfrm>
          <a:prstGeom prst="rect">
            <a:avLst/>
          </a:prstGeom>
        </p:spPr>
      </p:pic>
      <p:sp>
        <p:nvSpPr>
          <p:cNvPr id="52" name="Rectangle 51"/>
          <p:cNvSpPr/>
          <p:nvPr/>
        </p:nvSpPr>
        <p:spPr>
          <a:xfrm>
            <a:off x="6734086" y="1971235"/>
            <a:ext cx="2409914" cy="738664"/>
          </a:xfrm>
          <a:prstGeom prst="rect">
            <a:avLst/>
          </a:prstGeom>
        </p:spPr>
        <p:txBody>
          <a:bodyPr wrap="square">
            <a:spAutoFit/>
          </a:bodyPr>
          <a:lstStyle/>
          <a:p>
            <a:pPr algn="ctr"/>
            <a:r>
              <a:rPr lang="en-US" sz="1400" dirty="0"/>
              <a:t>1 Hour Before</a:t>
            </a:r>
            <a:br>
              <a:rPr lang="en-US" sz="1400" dirty="0"/>
            </a:br>
            <a:r>
              <a:rPr lang="en-US" sz="2800" b="1" dirty="0">
                <a:solidFill>
                  <a:schemeClr val="bg1"/>
                </a:solidFill>
              </a:rPr>
              <a:t>~25 g</a:t>
            </a:r>
          </a:p>
        </p:txBody>
      </p:sp>
      <p:sp>
        <p:nvSpPr>
          <p:cNvPr id="54" name="Rectangle 53"/>
          <p:cNvSpPr/>
          <p:nvPr/>
        </p:nvSpPr>
        <p:spPr>
          <a:xfrm>
            <a:off x="4341264" y="3782943"/>
            <a:ext cx="2409914" cy="1046440"/>
          </a:xfrm>
          <a:prstGeom prst="rect">
            <a:avLst/>
          </a:prstGeom>
        </p:spPr>
        <p:txBody>
          <a:bodyPr wrap="square">
            <a:spAutoFit/>
          </a:bodyPr>
          <a:lstStyle/>
          <a:p>
            <a:pPr algn="ctr"/>
            <a:r>
              <a:rPr lang="en-US" sz="1400" dirty="0"/>
              <a:t>During </a:t>
            </a:r>
            <a:br>
              <a:rPr lang="en-US" sz="1400" dirty="0"/>
            </a:br>
            <a:r>
              <a:rPr lang="bg-BG" sz="2800" b="1" dirty="0">
                <a:solidFill>
                  <a:schemeClr val="bg1"/>
                </a:solidFill>
              </a:rPr>
              <a:t>30-60 g/h</a:t>
            </a:r>
            <a:endParaRPr lang="en-US" sz="2800" b="1" dirty="0">
              <a:solidFill>
                <a:schemeClr val="bg1"/>
              </a:solidFill>
            </a:endParaRPr>
          </a:p>
          <a:p>
            <a:pPr algn="ctr"/>
            <a:r>
              <a:rPr lang="en-US" sz="1000" dirty="0">
                <a:solidFill>
                  <a:schemeClr val="bg1">
                    <a:lumMod val="85000"/>
                  </a:schemeClr>
                </a:solidFill>
              </a:rPr>
              <a:t>≥ 60 min duration</a:t>
            </a:r>
          </a:p>
          <a:p>
            <a:pPr algn="ctr"/>
            <a:r>
              <a:rPr lang="en-US" sz="1000" dirty="0">
                <a:solidFill>
                  <a:schemeClr val="bg1">
                    <a:lumMod val="85000"/>
                  </a:schemeClr>
                </a:solidFill>
              </a:rPr>
              <a:t>Performance goa</a:t>
            </a:r>
            <a:r>
              <a:rPr lang="en-US" sz="1000" b="1" dirty="0">
                <a:solidFill>
                  <a:schemeClr val="bg1">
                    <a:lumMod val="85000"/>
                  </a:schemeClr>
                </a:solidFill>
              </a:rPr>
              <a:t>l</a:t>
            </a:r>
            <a:endParaRPr lang="bg-BG" sz="1000" b="1" dirty="0">
              <a:solidFill>
                <a:schemeClr val="bg1">
                  <a:lumMod val="85000"/>
                </a:schemeClr>
              </a:solidFill>
            </a:endParaRPr>
          </a:p>
        </p:txBody>
      </p:sp>
      <p:sp>
        <p:nvSpPr>
          <p:cNvPr id="60" name="Rectangle 59"/>
          <p:cNvSpPr/>
          <p:nvPr/>
        </p:nvSpPr>
        <p:spPr>
          <a:xfrm>
            <a:off x="6725539" y="3782943"/>
            <a:ext cx="2418461" cy="1046440"/>
          </a:xfrm>
          <a:prstGeom prst="rect">
            <a:avLst/>
          </a:prstGeom>
        </p:spPr>
        <p:txBody>
          <a:bodyPr wrap="square">
            <a:spAutoFit/>
          </a:bodyPr>
          <a:lstStyle/>
          <a:p>
            <a:pPr algn="ctr"/>
            <a:r>
              <a:rPr lang="en-US" sz="1400" dirty="0"/>
              <a:t>After</a:t>
            </a:r>
            <a:br>
              <a:rPr lang="en-US" sz="1400" dirty="0"/>
            </a:br>
            <a:r>
              <a:rPr lang="nb-NO" sz="2800" b="1" dirty="0">
                <a:solidFill>
                  <a:schemeClr val="bg1"/>
                </a:solidFill>
              </a:rPr>
              <a:t>1.0-1.2 g/kg</a:t>
            </a:r>
          </a:p>
          <a:p>
            <a:pPr algn="ctr"/>
            <a:r>
              <a:rPr lang="en-US" sz="1000" dirty="0">
                <a:solidFill>
                  <a:schemeClr val="bg1">
                    <a:lumMod val="85000"/>
                  </a:schemeClr>
                </a:solidFill>
              </a:rPr>
              <a:t>&lt; ~8 h until next training or competition</a:t>
            </a:r>
            <a:endParaRPr lang="en-US" sz="1000" b="1" dirty="0">
              <a:solidFill>
                <a:schemeClr val="bg1"/>
              </a:solidFill>
            </a:endParaRPr>
          </a:p>
        </p:txBody>
      </p:sp>
      <p:sp>
        <p:nvSpPr>
          <p:cNvPr id="61" name="Rectangle 60"/>
          <p:cNvSpPr/>
          <p:nvPr/>
        </p:nvSpPr>
        <p:spPr>
          <a:xfrm>
            <a:off x="0" y="4928056"/>
            <a:ext cx="5720669" cy="215444"/>
          </a:xfrm>
          <a:prstGeom prst="rect">
            <a:avLst/>
          </a:prstGeom>
        </p:spPr>
        <p:txBody>
          <a:bodyPr wrap="square">
            <a:spAutoFit/>
          </a:bodyPr>
          <a:lstStyle/>
          <a:p>
            <a:r>
              <a:rPr lang="en-US" sz="800" dirty="0"/>
              <a:t>Joint Position Statement: Nutrition and Athletic Performance. Med </a:t>
            </a:r>
            <a:r>
              <a:rPr lang="en-US" sz="800" dirty="0" err="1"/>
              <a:t>Sci</a:t>
            </a:r>
            <a:r>
              <a:rPr lang="en-US" sz="800" dirty="0"/>
              <a:t> Sports </a:t>
            </a:r>
            <a:r>
              <a:rPr lang="en-US" sz="800" dirty="0" err="1"/>
              <a:t>Exerc</a:t>
            </a:r>
            <a:r>
              <a:rPr lang="en-US" sz="800" dirty="0"/>
              <a:t>. 48:543-68, 2016.</a:t>
            </a:r>
          </a:p>
        </p:txBody>
      </p:sp>
      <p:cxnSp>
        <p:nvCxnSpPr>
          <p:cNvPr id="21" name="Straight Connector 20"/>
          <p:cNvCxnSpPr/>
          <p:nvPr/>
        </p:nvCxnSpPr>
        <p:spPr>
          <a:xfrm>
            <a:off x="-7135" y="0"/>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840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rotWithShape="1">
          <a:blip r:embed="rId3" cstate="print">
            <a:alphaModFix amt="15000"/>
            <a:extLst>
              <a:ext uri="{28A0092B-C50C-407E-A947-70E740481C1C}">
                <a14:useLocalDpi xmlns:a14="http://schemas.microsoft.com/office/drawing/2010/main"/>
              </a:ext>
            </a:extLst>
          </a:blip>
          <a:srcRect/>
          <a:stretch/>
        </p:blipFill>
        <p:spPr>
          <a:xfrm>
            <a:off x="-14953" y="1337044"/>
            <a:ext cx="9166087" cy="3806456"/>
          </a:xfrm>
          <a:prstGeom prst="rect">
            <a:avLst/>
          </a:prstGeom>
        </p:spPr>
      </p:pic>
      <p:sp>
        <p:nvSpPr>
          <p:cNvPr id="153" name="Rectangle 152"/>
          <p:cNvSpPr/>
          <p:nvPr/>
        </p:nvSpPr>
        <p:spPr>
          <a:xfrm>
            <a:off x="4575636" y="1427397"/>
            <a:ext cx="4575497" cy="790719"/>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7399" y="1432044"/>
            <a:ext cx="4593033" cy="779872"/>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7135" y="0"/>
            <a:ext cx="9158270" cy="1442966"/>
            <a:chOff x="0" y="0"/>
            <a:chExt cx="9144000" cy="1300480"/>
          </a:xfrm>
        </p:grpSpPr>
        <p:sp>
          <p:nvSpPr>
            <p:cNvPr id="17" name="Rectangle 16"/>
            <p:cNvSpPr/>
            <p:nvPr/>
          </p:nvSpPr>
          <p:spPr>
            <a:xfrm>
              <a:off x="0" y="0"/>
              <a:ext cx="9144000"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55672"/>
            <a:ext cx="996371" cy="1099222"/>
          </a:xfrm>
          <a:prstGeom prst="rect">
            <a:avLst/>
          </a:prstGeom>
        </p:spPr>
      </p:pic>
      <p:cxnSp>
        <p:nvCxnSpPr>
          <p:cNvPr id="131" name="Straight Connector 130"/>
          <p:cNvCxnSpPr/>
          <p:nvPr/>
        </p:nvCxnSpPr>
        <p:spPr>
          <a:xfrm>
            <a:off x="-7135" y="2209034"/>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14954" y="1508276"/>
            <a:ext cx="4613074" cy="600164"/>
          </a:xfrm>
          <a:prstGeom prst="rect">
            <a:avLst/>
          </a:prstGeom>
          <a:noFill/>
        </p:spPr>
        <p:txBody>
          <a:bodyPr wrap="square" rtlCol="0">
            <a:spAutoFit/>
          </a:bodyPr>
          <a:lstStyle/>
          <a:p>
            <a:pPr algn="ctr"/>
            <a:r>
              <a:rPr lang="en-US" sz="2000" b="1" i="1" dirty="0">
                <a:solidFill>
                  <a:schemeClr val="bg1"/>
                </a:solidFill>
                <a:latin typeface="Century Gothic" charset="0"/>
                <a:ea typeface="Century Gothic" charset="0"/>
                <a:cs typeface="Century Gothic" charset="0"/>
              </a:rPr>
              <a:t>Blood Glucose</a:t>
            </a:r>
          </a:p>
          <a:p>
            <a:pPr algn="ctr"/>
            <a:r>
              <a:rPr lang="en-US" sz="1300" dirty="0">
                <a:solidFill>
                  <a:schemeClr val="bg1"/>
                </a:solidFill>
                <a:latin typeface="Century Gothic" charset="0"/>
                <a:ea typeface="Century Gothic" charset="0"/>
                <a:cs typeface="Century Gothic" charset="0"/>
              </a:rPr>
              <a:t>(mmol/L)</a:t>
            </a:r>
          </a:p>
        </p:txBody>
      </p:sp>
      <p:sp>
        <p:nvSpPr>
          <p:cNvPr id="140" name="TextBox 139"/>
          <p:cNvSpPr txBox="1"/>
          <p:nvPr/>
        </p:nvSpPr>
        <p:spPr>
          <a:xfrm>
            <a:off x="4517849" y="1508276"/>
            <a:ext cx="4613074" cy="584775"/>
          </a:xfrm>
          <a:prstGeom prst="rect">
            <a:avLst/>
          </a:prstGeom>
          <a:noFill/>
        </p:spPr>
        <p:txBody>
          <a:bodyPr wrap="square" rtlCol="0">
            <a:spAutoFit/>
          </a:bodyPr>
          <a:lstStyle/>
          <a:p>
            <a:pPr algn="ctr"/>
            <a:r>
              <a:rPr lang="en-US" sz="2000" b="1" i="1" dirty="0">
                <a:solidFill>
                  <a:schemeClr val="bg1"/>
                </a:solidFill>
                <a:latin typeface="Century Gothic" charset="0"/>
                <a:ea typeface="Century Gothic" charset="0"/>
                <a:cs typeface="Century Gothic" charset="0"/>
              </a:rPr>
              <a:t>CHO Oxidation</a:t>
            </a:r>
          </a:p>
          <a:p>
            <a:pPr algn="ctr"/>
            <a:r>
              <a:rPr lang="en-US" sz="1200" dirty="0">
                <a:solidFill>
                  <a:schemeClr val="bg1"/>
                </a:solidFill>
                <a:latin typeface="Century Gothic" charset="0"/>
                <a:ea typeface="Century Gothic" charset="0"/>
                <a:cs typeface="Century Gothic" charset="0"/>
              </a:rPr>
              <a:t>(g/min)</a:t>
            </a:r>
          </a:p>
        </p:txBody>
      </p:sp>
      <p:sp>
        <p:nvSpPr>
          <p:cNvPr id="63" name="Rectangle 62"/>
          <p:cNvSpPr/>
          <p:nvPr/>
        </p:nvSpPr>
        <p:spPr>
          <a:xfrm>
            <a:off x="1767494" y="351057"/>
            <a:ext cx="7418610" cy="754053"/>
          </a:xfrm>
          <a:prstGeom prst="rect">
            <a:avLst/>
          </a:prstGeom>
        </p:spPr>
        <p:txBody>
          <a:bodyPr wrap="square">
            <a:spAutoFit/>
          </a:bodyPr>
          <a:lstStyle/>
          <a:p>
            <a:r>
              <a:rPr lang="en-US" sz="4300" b="1" dirty="0">
                <a:solidFill>
                  <a:srgbClr val="2D4E1E"/>
                </a:solidFill>
                <a:latin typeface="Century Gothic" charset="0"/>
                <a:ea typeface="Century Gothic" charset="0"/>
                <a:cs typeface="Century Gothic" charset="0"/>
              </a:rPr>
              <a:t>Carbohydrate</a:t>
            </a:r>
            <a:r>
              <a:rPr lang="en-US" sz="4300" b="1" dirty="0">
                <a:solidFill>
                  <a:schemeClr val="bg1"/>
                </a:solidFill>
                <a:latin typeface="Century Gothic" charset="0"/>
                <a:ea typeface="Century Gothic" charset="0"/>
                <a:cs typeface="Century Gothic" charset="0"/>
              </a:rPr>
              <a:t> early works</a:t>
            </a:r>
          </a:p>
        </p:txBody>
      </p:sp>
      <p:sp>
        <p:nvSpPr>
          <p:cNvPr id="155" name="Rectangle 154"/>
          <p:cNvSpPr/>
          <p:nvPr/>
        </p:nvSpPr>
        <p:spPr>
          <a:xfrm>
            <a:off x="-17398" y="4913561"/>
            <a:ext cx="9165012" cy="184666"/>
          </a:xfrm>
          <a:prstGeom prst="rect">
            <a:avLst/>
          </a:prstGeom>
        </p:spPr>
        <p:txBody>
          <a:bodyPr wrap="square">
            <a:spAutoFit/>
          </a:bodyPr>
          <a:lstStyle/>
          <a:p>
            <a:pPr algn="r"/>
            <a:r>
              <a:rPr lang="tr-TR" sz="600" dirty="0" err="1">
                <a:solidFill>
                  <a:schemeClr val="tx1">
                    <a:lumMod val="50000"/>
                    <a:lumOff val="50000"/>
                  </a:schemeClr>
                </a:solidFill>
                <a:latin typeface="Century Gothic" charset="0"/>
                <a:ea typeface="Century Gothic" charset="0"/>
                <a:cs typeface="Century Gothic" charset="0"/>
              </a:rPr>
              <a:t>Coyle</a:t>
            </a:r>
            <a:r>
              <a:rPr lang="tr-TR" sz="600" dirty="0">
                <a:solidFill>
                  <a:schemeClr val="tx1">
                    <a:lumMod val="50000"/>
                    <a:lumOff val="50000"/>
                  </a:schemeClr>
                </a:solidFill>
                <a:latin typeface="Century Gothic" charset="0"/>
                <a:ea typeface="Century Gothic" charset="0"/>
                <a:cs typeface="Century Gothic" charset="0"/>
              </a:rPr>
              <a:t> et al. 1986, J </a:t>
            </a:r>
            <a:r>
              <a:rPr lang="tr-TR" sz="600" dirty="0" err="1">
                <a:solidFill>
                  <a:schemeClr val="tx1">
                    <a:lumMod val="50000"/>
                    <a:lumOff val="50000"/>
                  </a:schemeClr>
                </a:solidFill>
                <a:latin typeface="Century Gothic" charset="0"/>
                <a:ea typeface="Century Gothic" charset="0"/>
                <a:cs typeface="Century Gothic" charset="0"/>
              </a:rPr>
              <a:t>Appl</a:t>
            </a:r>
            <a:r>
              <a:rPr lang="tr-TR" sz="600" dirty="0">
                <a:solidFill>
                  <a:schemeClr val="tx1">
                    <a:lumMod val="50000"/>
                    <a:lumOff val="50000"/>
                  </a:schemeClr>
                </a:solidFill>
                <a:latin typeface="Century Gothic" charset="0"/>
                <a:ea typeface="Century Gothic" charset="0"/>
                <a:cs typeface="Century Gothic" charset="0"/>
              </a:rPr>
              <a:t> </a:t>
            </a:r>
            <a:r>
              <a:rPr lang="tr-TR" sz="600" dirty="0" err="1">
                <a:solidFill>
                  <a:schemeClr val="tx1">
                    <a:lumMod val="50000"/>
                    <a:lumOff val="50000"/>
                  </a:schemeClr>
                </a:solidFill>
                <a:latin typeface="Century Gothic" charset="0"/>
                <a:ea typeface="Century Gothic" charset="0"/>
                <a:cs typeface="Century Gothic" charset="0"/>
              </a:rPr>
              <a:t>Physiol</a:t>
            </a:r>
            <a:r>
              <a:rPr lang="tr-TR" sz="600" dirty="0">
                <a:solidFill>
                  <a:schemeClr val="tx1">
                    <a:lumMod val="50000"/>
                    <a:lumOff val="50000"/>
                  </a:schemeClr>
                </a:solidFill>
                <a:latin typeface="Century Gothic" charset="0"/>
                <a:ea typeface="Century Gothic" charset="0"/>
                <a:cs typeface="Century Gothic" charset="0"/>
              </a:rPr>
              <a:t> 61:165-172.</a:t>
            </a:r>
          </a:p>
        </p:txBody>
      </p:sp>
      <p:cxnSp>
        <p:nvCxnSpPr>
          <p:cNvPr id="132" name="Straight Connector 131"/>
          <p:cNvCxnSpPr/>
          <p:nvPr/>
        </p:nvCxnSpPr>
        <p:spPr>
          <a:xfrm>
            <a:off x="4579243" y="2209034"/>
            <a:ext cx="0" cy="2934466"/>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aphicFrame>
        <p:nvGraphicFramePr>
          <p:cNvPr id="5" name="Chart 404"/>
          <p:cNvGraphicFramePr/>
          <p:nvPr>
            <p:extLst>
              <p:ext uri="{D42A27DB-BD31-4B8C-83A1-F6EECF244321}">
                <p14:modId xmlns:p14="http://schemas.microsoft.com/office/powerpoint/2010/main" val="1705068214"/>
              </p:ext>
            </p:extLst>
          </p:nvPr>
        </p:nvGraphicFramePr>
        <p:xfrm>
          <a:off x="386237" y="2467537"/>
          <a:ext cx="3627513" cy="2040667"/>
        </p:xfrm>
        <a:graphic>
          <a:graphicData uri="http://schemas.openxmlformats.org/drawingml/2006/chart">
            <c:chart xmlns:c="http://schemas.openxmlformats.org/drawingml/2006/chart" xmlns:r="http://schemas.openxmlformats.org/officeDocument/2006/relationships" r:id="rId5"/>
          </a:graphicData>
        </a:graphic>
      </p:graphicFrame>
      <p:grpSp>
        <p:nvGrpSpPr>
          <p:cNvPr id="77" name="Group 76"/>
          <p:cNvGrpSpPr/>
          <p:nvPr/>
        </p:nvGrpSpPr>
        <p:grpSpPr>
          <a:xfrm>
            <a:off x="2624575" y="2485158"/>
            <a:ext cx="1040177" cy="916228"/>
            <a:chOff x="5775465" y="2721526"/>
            <a:chExt cx="1040177" cy="916228"/>
          </a:xfrm>
        </p:grpSpPr>
        <p:grpSp>
          <p:nvGrpSpPr>
            <p:cNvPr id="78" name="Group 77"/>
            <p:cNvGrpSpPr/>
            <p:nvPr/>
          </p:nvGrpSpPr>
          <p:grpSpPr>
            <a:xfrm>
              <a:off x="5892066" y="2969457"/>
              <a:ext cx="806976" cy="668297"/>
              <a:chOff x="5892066" y="2969457"/>
              <a:chExt cx="806976" cy="668297"/>
            </a:xfrm>
          </p:grpSpPr>
          <p:sp>
            <p:nvSpPr>
              <p:cNvPr id="80" name="Oval 79"/>
              <p:cNvSpPr/>
              <p:nvPr/>
            </p:nvSpPr>
            <p:spPr>
              <a:xfrm>
                <a:off x="6159557" y="3359912"/>
                <a:ext cx="277842" cy="277842"/>
              </a:xfrm>
              <a:prstGeom prst="ellipse">
                <a:avLst/>
              </a:prstGeom>
              <a:solidFill>
                <a:schemeClr val="tx1">
                  <a:alpha val="2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5892066" y="2969457"/>
                <a:ext cx="806976" cy="666915"/>
                <a:chOff x="3919080" y="2402698"/>
                <a:chExt cx="609110" cy="503391"/>
              </a:xfrm>
            </p:grpSpPr>
            <p:cxnSp>
              <p:nvCxnSpPr>
                <p:cNvPr id="82" name="Straight Connector 81"/>
                <p:cNvCxnSpPr/>
                <p:nvPr/>
              </p:nvCxnSpPr>
              <p:spPr>
                <a:xfrm flipH="1" flipV="1">
                  <a:off x="4223635" y="2404127"/>
                  <a:ext cx="2788" cy="289725"/>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19080" y="2402698"/>
                  <a:ext cx="609110" cy="6258"/>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4116570" y="2691959"/>
                  <a:ext cx="214130" cy="214130"/>
                </a:xfrm>
                <a:prstGeom prst="ellips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9" name="TextBox 78"/>
            <p:cNvSpPr txBox="1"/>
            <p:nvPr/>
          </p:nvSpPr>
          <p:spPr>
            <a:xfrm>
              <a:off x="5775465" y="2721526"/>
              <a:ext cx="1040177" cy="276999"/>
            </a:xfrm>
            <a:prstGeom prst="rect">
              <a:avLst/>
            </a:prstGeom>
            <a:noFill/>
          </p:spPr>
          <p:txBody>
            <a:bodyPr wrap="square" rtlCol="0">
              <a:spAutoFit/>
            </a:bodyPr>
            <a:lstStyle/>
            <a:p>
              <a:pPr algn="ctr">
                <a:lnSpc>
                  <a:spcPct val="150000"/>
                </a:lnSpc>
              </a:pPr>
              <a:r>
                <a:rPr lang="en-US" sz="800" b="1" i="1" dirty="0">
                  <a:solidFill>
                    <a:srgbClr val="888D88"/>
                  </a:solidFill>
                  <a:latin typeface="Century Gothic" charset="0"/>
                  <a:ea typeface="Century Gothic" charset="0"/>
                  <a:cs typeface="Century Gothic" charset="0"/>
                </a:rPr>
                <a:t>CARBOHYDRATE</a:t>
              </a:r>
            </a:p>
          </p:txBody>
        </p:sp>
      </p:grpSp>
      <p:grpSp>
        <p:nvGrpSpPr>
          <p:cNvPr id="93" name="Group 92"/>
          <p:cNvGrpSpPr/>
          <p:nvPr/>
        </p:nvGrpSpPr>
        <p:grpSpPr>
          <a:xfrm flipV="1">
            <a:off x="1428492" y="3236395"/>
            <a:ext cx="879246" cy="898915"/>
            <a:chOff x="2169742" y="2146471"/>
            <a:chExt cx="879246" cy="898915"/>
          </a:xfrm>
        </p:grpSpPr>
        <p:grpSp>
          <p:nvGrpSpPr>
            <p:cNvPr id="94" name="Group 93"/>
            <p:cNvGrpSpPr/>
            <p:nvPr/>
          </p:nvGrpSpPr>
          <p:grpSpPr>
            <a:xfrm>
              <a:off x="2467521" y="2380364"/>
              <a:ext cx="283689" cy="665022"/>
              <a:chOff x="2467521" y="2380364"/>
              <a:chExt cx="283689" cy="665022"/>
            </a:xfrm>
          </p:grpSpPr>
          <p:grpSp>
            <p:nvGrpSpPr>
              <p:cNvPr id="96" name="Group 95"/>
              <p:cNvGrpSpPr/>
              <p:nvPr/>
            </p:nvGrpSpPr>
            <p:grpSpPr>
              <a:xfrm>
                <a:off x="2467521" y="2380364"/>
                <a:ext cx="283689" cy="665022"/>
                <a:chOff x="4116570" y="2404127"/>
                <a:chExt cx="214130" cy="501962"/>
              </a:xfrm>
            </p:grpSpPr>
            <p:cxnSp>
              <p:nvCxnSpPr>
                <p:cNvPr id="98" name="Straight Connector 97"/>
                <p:cNvCxnSpPr/>
                <p:nvPr/>
              </p:nvCxnSpPr>
              <p:spPr>
                <a:xfrm flipH="1" flipV="1">
                  <a:off x="4223635" y="2404127"/>
                  <a:ext cx="2788" cy="289725"/>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146656" y="2404127"/>
                  <a:ext cx="148937" cy="0"/>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4116570" y="2691959"/>
                  <a:ext cx="214130" cy="214130"/>
                </a:xfrm>
                <a:prstGeom prst="ellips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Oval 96"/>
              <p:cNvSpPr/>
              <p:nvPr/>
            </p:nvSpPr>
            <p:spPr>
              <a:xfrm>
                <a:off x="2473367" y="2758116"/>
                <a:ext cx="277842" cy="277842"/>
              </a:xfrm>
              <a:prstGeom prst="ellipse">
                <a:avLst/>
              </a:prstGeom>
              <a:solidFill>
                <a:schemeClr val="tx1">
                  <a:alpha val="2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p:cNvSpPr txBox="1"/>
            <p:nvPr/>
          </p:nvSpPr>
          <p:spPr>
            <a:xfrm rot="10800000">
              <a:off x="2169742" y="2146471"/>
              <a:ext cx="879246" cy="276999"/>
            </a:xfrm>
            <a:prstGeom prst="rect">
              <a:avLst/>
            </a:prstGeom>
            <a:noFill/>
          </p:spPr>
          <p:txBody>
            <a:bodyPr wrap="square" rtlCol="0">
              <a:spAutoFit/>
            </a:bodyPr>
            <a:lstStyle/>
            <a:p>
              <a:pPr algn="ctr">
                <a:lnSpc>
                  <a:spcPct val="150000"/>
                </a:lnSpc>
              </a:pPr>
              <a:r>
                <a:rPr lang="en-US" sz="800" b="1" i="1">
                  <a:solidFill>
                    <a:srgbClr val="888D88"/>
                  </a:solidFill>
                  <a:latin typeface="Century Gothic" charset="0"/>
                  <a:ea typeface="Century Gothic" charset="0"/>
                  <a:cs typeface="Century Gothic" charset="0"/>
                </a:rPr>
                <a:t>PLACEBO</a:t>
              </a:r>
              <a:endParaRPr lang="en-US" sz="800" b="1" i="1" dirty="0">
                <a:solidFill>
                  <a:srgbClr val="888D88"/>
                </a:solidFill>
                <a:latin typeface="Century Gothic" charset="0"/>
                <a:ea typeface="Century Gothic" charset="0"/>
                <a:cs typeface="Century Gothic" charset="0"/>
              </a:endParaRPr>
            </a:p>
          </p:txBody>
        </p:sp>
      </p:grpSp>
      <p:grpSp>
        <p:nvGrpSpPr>
          <p:cNvPr id="157" name="Group 156"/>
          <p:cNvGrpSpPr/>
          <p:nvPr/>
        </p:nvGrpSpPr>
        <p:grpSpPr>
          <a:xfrm>
            <a:off x="728968" y="4448356"/>
            <a:ext cx="3168503" cy="438582"/>
            <a:chOff x="2339261" y="4316458"/>
            <a:chExt cx="5304888" cy="438582"/>
          </a:xfrm>
        </p:grpSpPr>
        <p:sp>
          <p:nvSpPr>
            <p:cNvPr id="158" name="TextBox 157"/>
            <p:cNvSpPr txBox="1"/>
            <p:nvPr/>
          </p:nvSpPr>
          <p:spPr>
            <a:xfrm>
              <a:off x="4033304" y="4316458"/>
              <a:ext cx="1919690" cy="438582"/>
            </a:xfrm>
            <a:prstGeom prst="rect">
              <a:avLst/>
            </a:prstGeom>
            <a:noFill/>
          </p:spPr>
          <p:txBody>
            <a:bodyPr wrap="square" rtlCol="0">
              <a:spAutoFit/>
            </a:bodyPr>
            <a:lstStyle/>
            <a:p>
              <a:pPr algn="ctr">
                <a:lnSpc>
                  <a:spcPct val="150000"/>
                </a:lnSpc>
              </a:pPr>
              <a:r>
                <a:rPr lang="en-US" sz="1500" b="1" i="1" dirty="0">
                  <a:solidFill>
                    <a:srgbClr val="747875"/>
                  </a:solidFill>
                  <a:latin typeface="Century Gothic" charset="0"/>
                  <a:ea typeface="Century Gothic" charset="0"/>
                  <a:cs typeface="Century Gothic" charset="0"/>
                </a:rPr>
                <a:t>TIME/MIN</a:t>
              </a:r>
              <a:endParaRPr lang="en-US" sz="1000" b="1" dirty="0">
                <a:solidFill>
                  <a:srgbClr val="747875"/>
                </a:solidFill>
                <a:latin typeface="Century Gothic" charset="0"/>
                <a:ea typeface="Century Gothic" charset="0"/>
                <a:cs typeface="Century Gothic" charset="0"/>
              </a:endParaRPr>
            </a:p>
          </p:txBody>
        </p:sp>
        <p:cxnSp>
          <p:nvCxnSpPr>
            <p:cNvPr id="159" name="Straight Connector 158"/>
            <p:cNvCxnSpPr/>
            <p:nvPr/>
          </p:nvCxnSpPr>
          <p:spPr>
            <a:xfrm>
              <a:off x="2339261" y="4555581"/>
              <a:ext cx="1736476" cy="0"/>
            </a:xfrm>
            <a:prstGeom prst="line">
              <a:avLst/>
            </a:prstGeom>
            <a:noFill/>
            <a:ln w="28575">
              <a:solidFill>
                <a:srgbClr val="508537"/>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60" name="Straight Connector 159"/>
            <p:cNvCxnSpPr/>
            <p:nvPr/>
          </p:nvCxnSpPr>
          <p:spPr>
            <a:xfrm>
              <a:off x="5799535" y="4555581"/>
              <a:ext cx="1844614" cy="0"/>
            </a:xfrm>
            <a:prstGeom prst="line">
              <a:avLst/>
            </a:prstGeom>
            <a:noFill/>
            <a:ln w="28575">
              <a:solidFill>
                <a:srgbClr val="508537"/>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cxnSp>
      </p:grpSp>
      <p:graphicFrame>
        <p:nvGraphicFramePr>
          <p:cNvPr id="9" name="Chart 410"/>
          <p:cNvGraphicFramePr/>
          <p:nvPr>
            <p:extLst>
              <p:ext uri="{D42A27DB-BD31-4B8C-83A1-F6EECF244321}">
                <p14:modId xmlns:p14="http://schemas.microsoft.com/office/powerpoint/2010/main" val="274898547"/>
              </p:ext>
            </p:extLst>
          </p:nvPr>
        </p:nvGraphicFramePr>
        <p:xfrm>
          <a:off x="5060739" y="2452008"/>
          <a:ext cx="3531086" cy="2056196"/>
        </p:xfrm>
        <a:graphic>
          <a:graphicData uri="http://schemas.openxmlformats.org/drawingml/2006/chart">
            <c:chart xmlns:c="http://schemas.openxmlformats.org/drawingml/2006/chart" xmlns:r="http://schemas.openxmlformats.org/officeDocument/2006/relationships" r:id="rId6"/>
          </a:graphicData>
        </a:graphic>
      </p:graphicFrame>
      <p:grpSp>
        <p:nvGrpSpPr>
          <p:cNvPr id="85" name="Group 84"/>
          <p:cNvGrpSpPr/>
          <p:nvPr/>
        </p:nvGrpSpPr>
        <p:grpSpPr>
          <a:xfrm>
            <a:off x="7551648" y="2485158"/>
            <a:ext cx="1040177" cy="916228"/>
            <a:chOff x="5775465" y="2721526"/>
            <a:chExt cx="1040177" cy="916228"/>
          </a:xfrm>
        </p:grpSpPr>
        <p:grpSp>
          <p:nvGrpSpPr>
            <p:cNvPr id="86" name="Group 85"/>
            <p:cNvGrpSpPr/>
            <p:nvPr/>
          </p:nvGrpSpPr>
          <p:grpSpPr>
            <a:xfrm>
              <a:off x="5892066" y="2969457"/>
              <a:ext cx="806976" cy="668297"/>
              <a:chOff x="5892066" y="2969457"/>
              <a:chExt cx="806976" cy="668297"/>
            </a:xfrm>
          </p:grpSpPr>
          <p:sp>
            <p:nvSpPr>
              <p:cNvPr id="88" name="Oval 87"/>
              <p:cNvSpPr/>
              <p:nvPr/>
            </p:nvSpPr>
            <p:spPr>
              <a:xfrm>
                <a:off x="6159557" y="3359912"/>
                <a:ext cx="277842" cy="277842"/>
              </a:xfrm>
              <a:prstGeom prst="ellipse">
                <a:avLst/>
              </a:prstGeom>
              <a:solidFill>
                <a:schemeClr val="tx1">
                  <a:alpha val="2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5892066" y="2969457"/>
                <a:ext cx="806976" cy="666915"/>
                <a:chOff x="3919080" y="2402698"/>
                <a:chExt cx="609110" cy="503391"/>
              </a:xfrm>
            </p:grpSpPr>
            <p:cxnSp>
              <p:nvCxnSpPr>
                <p:cNvPr id="90" name="Straight Connector 89"/>
                <p:cNvCxnSpPr/>
                <p:nvPr/>
              </p:nvCxnSpPr>
              <p:spPr>
                <a:xfrm flipH="1" flipV="1">
                  <a:off x="4223635" y="2404127"/>
                  <a:ext cx="2788" cy="289725"/>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919080" y="2402698"/>
                  <a:ext cx="609110" cy="6258"/>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4116570" y="2691959"/>
                  <a:ext cx="214130" cy="214130"/>
                </a:xfrm>
                <a:prstGeom prst="ellips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7" name="TextBox 86"/>
            <p:cNvSpPr txBox="1"/>
            <p:nvPr/>
          </p:nvSpPr>
          <p:spPr>
            <a:xfrm>
              <a:off x="5775465" y="2721526"/>
              <a:ext cx="1040177" cy="276999"/>
            </a:xfrm>
            <a:prstGeom prst="rect">
              <a:avLst/>
            </a:prstGeom>
            <a:noFill/>
          </p:spPr>
          <p:txBody>
            <a:bodyPr wrap="square" rtlCol="0">
              <a:spAutoFit/>
            </a:bodyPr>
            <a:lstStyle/>
            <a:p>
              <a:pPr algn="ctr">
                <a:lnSpc>
                  <a:spcPct val="150000"/>
                </a:lnSpc>
              </a:pPr>
              <a:r>
                <a:rPr lang="en-US" sz="800" b="1" i="1" dirty="0">
                  <a:solidFill>
                    <a:srgbClr val="888D88"/>
                  </a:solidFill>
                  <a:latin typeface="Century Gothic" charset="0"/>
                  <a:ea typeface="Century Gothic" charset="0"/>
                  <a:cs typeface="Century Gothic" charset="0"/>
                </a:rPr>
                <a:t>CARBOHYDRATE</a:t>
              </a:r>
            </a:p>
          </p:txBody>
        </p:sp>
      </p:grpSp>
      <p:grpSp>
        <p:nvGrpSpPr>
          <p:cNvPr id="101" name="Group 100"/>
          <p:cNvGrpSpPr/>
          <p:nvPr/>
        </p:nvGrpSpPr>
        <p:grpSpPr>
          <a:xfrm flipV="1">
            <a:off x="6244468" y="3287225"/>
            <a:ext cx="879246" cy="898915"/>
            <a:chOff x="2169742" y="2146471"/>
            <a:chExt cx="879246" cy="898915"/>
          </a:xfrm>
        </p:grpSpPr>
        <p:grpSp>
          <p:nvGrpSpPr>
            <p:cNvPr id="102" name="Group 101"/>
            <p:cNvGrpSpPr/>
            <p:nvPr/>
          </p:nvGrpSpPr>
          <p:grpSpPr>
            <a:xfrm>
              <a:off x="2467521" y="2380364"/>
              <a:ext cx="283689" cy="665022"/>
              <a:chOff x="2467521" y="2380364"/>
              <a:chExt cx="283689" cy="665022"/>
            </a:xfrm>
          </p:grpSpPr>
          <p:grpSp>
            <p:nvGrpSpPr>
              <p:cNvPr id="104" name="Group 103"/>
              <p:cNvGrpSpPr/>
              <p:nvPr/>
            </p:nvGrpSpPr>
            <p:grpSpPr>
              <a:xfrm>
                <a:off x="2467521" y="2380364"/>
                <a:ext cx="283689" cy="665022"/>
                <a:chOff x="4116570" y="2404127"/>
                <a:chExt cx="214130" cy="501962"/>
              </a:xfrm>
            </p:grpSpPr>
            <p:cxnSp>
              <p:nvCxnSpPr>
                <p:cNvPr id="106" name="Straight Connector 105"/>
                <p:cNvCxnSpPr/>
                <p:nvPr/>
              </p:nvCxnSpPr>
              <p:spPr>
                <a:xfrm flipH="1" flipV="1">
                  <a:off x="4223635" y="2404127"/>
                  <a:ext cx="2788" cy="289725"/>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146656" y="2404127"/>
                  <a:ext cx="148937" cy="0"/>
                </a:xfrm>
                <a:prstGeom prst="lin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4116570" y="2691959"/>
                  <a:ext cx="214130" cy="214130"/>
                </a:xfrm>
                <a:prstGeom prst="ellipse">
                  <a:avLst/>
                </a:prstGeom>
                <a:ln w="12700">
                  <a:solidFill>
                    <a:srgbClr val="74787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5" name="Oval 104"/>
              <p:cNvSpPr/>
              <p:nvPr/>
            </p:nvSpPr>
            <p:spPr>
              <a:xfrm>
                <a:off x="2473367" y="2758116"/>
                <a:ext cx="277842" cy="277842"/>
              </a:xfrm>
              <a:prstGeom prst="ellipse">
                <a:avLst/>
              </a:prstGeom>
              <a:solidFill>
                <a:schemeClr val="tx1">
                  <a:alpha val="2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p:cNvSpPr txBox="1"/>
            <p:nvPr/>
          </p:nvSpPr>
          <p:spPr>
            <a:xfrm rot="10800000">
              <a:off x="2169742" y="2146471"/>
              <a:ext cx="879246" cy="276999"/>
            </a:xfrm>
            <a:prstGeom prst="rect">
              <a:avLst/>
            </a:prstGeom>
            <a:noFill/>
          </p:spPr>
          <p:txBody>
            <a:bodyPr wrap="square" rtlCol="0">
              <a:spAutoFit/>
            </a:bodyPr>
            <a:lstStyle/>
            <a:p>
              <a:pPr algn="ctr">
                <a:lnSpc>
                  <a:spcPct val="150000"/>
                </a:lnSpc>
              </a:pPr>
              <a:r>
                <a:rPr lang="en-US" sz="800" b="1" i="1">
                  <a:solidFill>
                    <a:srgbClr val="888D88"/>
                  </a:solidFill>
                  <a:latin typeface="Century Gothic" charset="0"/>
                  <a:ea typeface="Century Gothic" charset="0"/>
                  <a:cs typeface="Century Gothic" charset="0"/>
                </a:rPr>
                <a:t>PLACEBO</a:t>
              </a:r>
              <a:endParaRPr lang="en-US" sz="800" b="1" i="1" dirty="0">
                <a:solidFill>
                  <a:srgbClr val="888D88"/>
                </a:solidFill>
                <a:latin typeface="Century Gothic" charset="0"/>
                <a:ea typeface="Century Gothic" charset="0"/>
                <a:cs typeface="Century Gothic" charset="0"/>
              </a:endParaRPr>
            </a:p>
          </p:txBody>
        </p:sp>
      </p:grpSp>
      <p:grpSp>
        <p:nvGrpSpPr>
          <p:cNvPr id="165" name="Group 164"/>
          <p:cNvGrpSpPr/>
          <p:nvPr/>
        </p:nvGrpSpPr>
        <p:grpSpPr>
          <a:xfrm>
            <a:off x="5412689" y="4448356"/>
            <a:ext cx="3168503" cy="438582"/>
            <a:chOff x="2339261" y="4316458"/>
            <a:chExt cx="5304888" cy="438582"/>
          </a:xfrm>
        </p:grpSpPr>
        <p:sp>
          <p:nvSpPr>
            <p:cNvPr id="166" name="TextBox 165"/>
            <p:cNvSpPr txBox="1"/>
            <p:nvPr/>
          </p:nvSpPr>
          <p:spPr>
            <a:xfrm>
              <a:off x="4033304" y="4316458"/>
              <a:ext cx="1919690" cy="438582"/>
            </a:xfrm>
            <a:prstGeom prst="rect">
              <a:avLst/>
            </a:prstGeom>
            <a:noFill/>
          </p:spPr>
          <p:txBody>
            <a:bodyPr wrap="square" rtlCol="0">
              <a:spAutoFit/>
            </a:bodyPr>
            <a:lstStyle/>
            <a:p>
              <a:pPr algn="ctr">
                <a:lnSpc>
                  <a:spcPct val="150000"/>
                </a:lnSpc>
              </a:pPr>
              <a:r>
                <a:rPr lang="en-US" sz="1500" b="1" i="1" dirty="0">
                  <a:solidFill>
                    <a:srgbClr val="747875"/>
                  </a:solidFill>
                  <a:latin typeface="Century Gothic" charset="0"/>
                  <a:ea typeface="Century Gothic" charset="0"/>
                  <a:cs typeface="Century Gothic" charset="0"/>
                </a:rPr>
                <a:t>TIME/MIN</a:t>
              </a:r>
              <a:endParaRPr lang="en-US" sz="1000" b="1" dirty="0">
                <a:solidFill>
                  <a:srgbClr val="747875"/>
                </a:solidFill>
                <a:latin typeface="Century Gothic" charset="0"/>
                <a:ea typeface="Century Gothic" charset="0"/>
                <a:cs typeface="Century Gothic" charset="0"/>
              </a:endParaRPr>
            </a:p>
          </p:txBody>
        </p:sp>
        <p:cxnSp>
          <p:nvCxnSpPr>
            <p:cNvPr id="167" name="Straight Connector 166"/>
            <p:cNvCxnSpPr/>
            <p:nvPr/>
          </p:nvCxnSpPr>
          <p:spPr>
            <a:xfrm>
              <a:off x="2339261" y="4555581"/>
              <a:ext cx="1736476" cy="0"/>
            </a:xfrm>
            <a:prstGeom prst="line">
              <a:avLst/>
            </a:prstGeom>
            <a:noFill/>
            <a:ln w="28575">
              <a:solidFill>
                <a:srgbClr val="508537"/>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p:cNvCxnSpPr/>
            <p:nvPr/>
          </p:nvCxnSpPr>
          <p:spPr>
            <a:xfrm>
              <a:off x="5799535" y="4555581"/>
              <a:ext cx="1844614" cy="0"/>
            </a:xfrm>
            <a:prstGeom prst="line">
              <a:avLst/>
            </a:prstGeom>
            <a:noFill/>
            <a:ln w="28575">
              <a:solidFill>
                <a:srgbClr val="508537"/>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93" name="Group 192"/>
          <p:cNvGrpSpPr/>
          <p:nvPr/>
        </p:nvGrpSpPr>
        <p:grpSpPr>
          <a:xfrm>
            <a:off x="431414" y="4560424"/>
            <a:ext cx="254110" cy="254110"/>
            <a:chOff x="431414" y="4552675"/>
            <a:chExt cx="254110" cy="254110"/>
          </a:xfrm>
        </p:grpSpPr>
        <p:grpSp>
          <p:nvGrpSpPr>
            <p:cNvPr id="174" name="Group 173"/>
            <p:cNvGrpSpPr/>
            <p:nvPr/>
          </p:nvGrpSpPr>
          <p:grpSpPr>
            <a:xfrm>
              <a:off x="454289" y="4575550"/>
              <a:ext cx="208360" cy="208360"/>
              <a:chOff x="482600" y="4749800"/>
              <a:chExt cx="530226" cy="530226"/>
            </a:xfrm>
            <a:solidFill>
              <a:srgbClr val="335720"/>
            </a:solidFill>
          </p:grpSpPr>
          <p:sp>
            <p:nvSpPr>
              <p:cNvPr id="176"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1" name="Oval 190"/>
            <p:cNvSpPr/>
            <p:nvPr/>
          </p:nvSpPr>
          <p:spPr>
            <a:xfrm>
              <a:off x="431414" y="4552675"/>
              <a:ext cx="254110" cy="254110"/>
            </a:xfrm>
            <a:prstGeom prst="ellipse">
              <a:avLst/>
            </a:prstGeom>
            <a:noFill/>
            <a:ln w="1905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5087249" y="4560424"/>
            <a:ext cx="254110" cy="254110"/>
            <a:chOff x="431414" y="4552675"/>
            <a:chExt cx="254110" cy="254110"/>
          </a:xfrm>
        </p:grpSpPr>
        <p:grpSp>
          <p:nvGrpSpPr>
            <p:cNvPr id="198" name="Group 197"/>
            <p:cNvGrpSpPr/>
            <p:nvPr/>
          </p:nvGrpSpPr>
          <p:grpSpPr>
            <a:xfrm>
              <a:off x="454289" y="4575550"/>
              <a:ext cx="208360" cy="208360"/>
              <a:chOff x="482600" y="4749800"/>
              <a:chExt cx="530226" cy="530226"/>
            </a:xfrm>
            <a:solidFill>
              <a:srgbClr val="335720"/>
            </a:solidFill>
          </p:grpSpPr>
          <p:sp>
            <p:nvSpPr>
              <p:cNvPr id="200"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 name="Oval 198"/>
            <p:cNvSpPr/>
            <p:nvPr/>
          </p:nvSpPr>
          <p:spPr>
            <a:xfrm>
              <a:off x="431414" y="4552675"/>
              <a:ext cx="254110" cy="254110"/>
            </a:xfrm>
            <a:prstGeom prst="ellipse">
              <a:avLst/>
            </a:prstGeom>
            <a:noFill/>
            <a:ln w="19050">
              <a:solidFill>
                <a:srgbClr val="2D4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4" name="Picture 2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329" y="480678"/>
            <a:ext cx="576509" cy="463027"/>
          </a:xfrm>
          <a:prstGeom prst="rect">
            <a:avLst/>
          </a:prstGeom>
        </p:spPr>
      </p:pic>
      <p:cxnSp>
        <p:nvCxnSpPr>
          <p:cNvPr id="215" name="Straight Connector 214"/>
          <p:cNvCxnSpPr/>
          <p:nvPr/>
        </p:nvCxnSpPr>
        <p:spPr>
          <a:xfrm>
            <a:off x="-7135" y="1414968"/>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35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2691" y="976845"/>
            <a:ext cx="4561309" cy="2648857"/>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29" y="959597"/>
            <a:ext cx="4548305" cy="258104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 y="9143"/>
            <a:ext cx="9133367" cy="978277"/>
          </a:xfrm>
          <a:prstGeom prst="rect">
            <a:avLst/>
          </a:prstGeom>
        </p:spPr>
      </p:pic>
      <p:sp>
        <p:nvSpPr>
          <p:cNvPr id="7" name="Rectangle 6"/>
          <p:cNvSpPr/>
          <p:nvPr/>
        </p:nvSpPr>
        <p:spPr>
          <a:xfrm>
            <a:off x="-10634" y="969109"/>
            <a:ext cx="9165268" cy="2580448"/>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p:cNvSpPr/>
          <p:nvPr/>
        </p:nvSpPr>
        <p:spPr>
          <a:xfrm>
            <a:off x="-1558" y="0"/>
            <a:ext cx="9151877" cy="960730"/>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21269" y="188420"/>
            <a:ext cx="9154634" cy="630942"/>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500" b="1" dirty="0">
                <a:solidFill>
                  <a:schemeClr val="bg1"/>
                </a:solidFill>
                <a:latin typeface="Century Gothic" charset="0"/>
                <a:ea typeface="Century Gothic" charset="0"/>
                <a:cs typeface="Century Gothic" charset="0"/>
              </a:rPr>
              <a:t>CARBOHYDRATE RECOMMENDATIONS</a:t>
            </a:r>
          </a:p>
        </p:txBody>
      </p:sp>
      <p:grpSp>
        <p:nvGrpSpPr>
          <p:cNvPr id="11" name="Group 10"/>
          <p:cNvGrpSpPr/>
          <p:nvPr/>
        </p:nvGrpSpPr>
        <p:grpSpPr>
          <a:xfrm>
            <a:off x="4572000" y="946814"/>
            <a:ext cx="0" cy="2786434"/>
            <a:chOff x="4572000" y="946814"/>
            <a:chExt cx="0" cy="2786434"/>
          </a:xfrm>
        </p:grpSpPr>
        <p:cxnSp>
          <p:nvCxnSpPr>
            <p:cNvPr id="12" name="Straight Connector 11"/>
            <p:cNvCxnSpPr/>
            <p:nvPr/>
          </p:nvCxnSpPr>
          <p:spPr>
            <a:xfrm>
              <a:off x="4572000" y="946814"/>
              <a:ext cx="0" cy="764147"/>
            </a:xfrm>
            <a:prstGeom prst="line">
              <a:avLst/>
            </a:prstGeom>
            <a:ln w="28575">
              <a:solidFill>
                <a:srgbClr val="69AD4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2634835"/>
              <a:ext cx="0" cy="1098413"/>
            </a:xfrm>
            <a:prstGeom prst="line">
              <a:avLst/>
            </a:prstGeom>
            <a:ln w="28575">
              <a:solidFill>
                <a:srgbClr val="69AD49"/>
              </a:solidFill>
            </a:ln>
          </p:spPr>
          <p:style>
            <a:lnRef idx="1">
              <a:schemeClr val="accent1"/>
            </a:lnRef>
            <a:fillRef idx="0">
              <a:schemeClr val="accent1"/>
            </a:fillRef>
            <a:effectRef idx="0">
              <a:schemeClr val="accent1"/>
            </a:effectRef>
            <a:fontRef idx="minor">
              <a:schemeClr val="tx1"/>
            </a:fontRef>
          </p:style>
        </p:cxnSp>
      </p:grpSp>
      <p:sp>
        <p:nvSpPr>
          <p:cNvPr id="14" name="Triangle 13"/>
          <p:cNvSpPr/>
          <p:nvPr/>
        </p:nvSpPr>
        <p:spPr>
          <a:xfrm>
            <a:off x="1945965" y="3280085"/>
            <a:ext cx="516559" cy="253991"/>
          </a:xfrm>
          <a:prstGeom prst="triangle">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15" name="Triangle 14"/>
          <p:cNvSpPr/>
          <p:nvPr/>
        </p:nvSpPr>
        <p:spPr>
          <a:xfrm>
            <a:off x="6721077" y="3280085"/>
            <a:ext cx="516559" cy="253991"/>
          </a:xfrm>
          <a:prstGeom prst="triangle">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16" name="Rectangle 15"/>
          <p:cNvSpPr/>
          <p:nvPr/>
        </p:nvSpPr>
        <p:spPr>
          <a:xfrm>
            <a:off x="0" y="5097781"/>
            <a:ext cx="9144000" cy="45719"/>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062" y="3531566"/>
            <a:ext cx="9145208" cy="1629396"/>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p:cNvSpPr/>
          <p:nvPr/>
        </p:nvSpPr>
        <p:spPr>
          <a:xfrm>
            <a:off x="1" y="3536539"/>
            <a:ext cx="4599160" cy="1606961"/>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p:cNvSpPr/>
          <p:nvPr/>
        </p:nvSpPr>
        <p:spPr>
          <a:xfrm>
            <a:off x="-10635" y="3508488"/>
            <a:ext cx="9144000" cy="45719"/>
          </a:xfrm>
          <a:prstGeom prst="rect">
            <a:avLst/>
          </a:prstGeom>
          <a:solidFill>
            <a:srgbClr val="508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5" name="Rectangle 24"/>
          <p:cNvSpPr/>
          <p:nvPr/>
        </p:nvSpPr>
        <p:spPr>
          <a:xfrm>
            <a:off x="0" y="946814"/>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902140" y="1562778"/>
            <a:ext cx="1327782" cy="1332821"/>
          </a:xfrm>
          <a:prstGeom prst="rect">
            <a:avLst/>
          </a:prstGeom>
          <a:solidFill>
            <a:schemeClr val="tx1">
              <a:alpha val="79000"/>
            </a:schemeClr>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1269" y="2268636"/>
            <a:ext cx="4451029" cy="861774"/>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2500" b="1" dirty="0">
                <a:solidFill>
                  <a:schemeClr val="bg1"/>
                </a:solidFill>
                <a:latin typeface="Century Gothic" charset="0"/>
                <a:ea typeface="Century Gothic" charset="0"/>
                <a:cs typeface="Century Gothic" charset="0"/>
              </a:rPr>
              <a:t>TEAM </a:t>
            </a:r>
          </a:p>
          <a:p>
            <a:pPr algn="ctr"/>
            <a:r>
              <a:rPr lang="en-US" sz="2500" b="1" dirty="0">
                <a:solidFill>
                  <a:schemeClr val="bg1"/>
                </a:solidFill>
                <a:latin typeface="Century Gothic" charset="0"/>
                <a:ea typeface="Century Gothic" charset="0"/>
                <a:cs typeface="Century Gothic" charset="0"/>
              </a:rPr>
              <a:t>SPORTS</a:t>
            </a:r>
          </a:p>
        </p:txBody>
      </p:sp>
      <p:sp>
        <p:nvSpPr>
          <p:cNvPr id="41" name="TextBox 40"/>
          <p:cNvSpPr txBox="1"/>
          <p:nvPr/>
        </p:nvSpPr>
        <p:spPr>
          <a:xfrm>
            <a:off x="4813340" y="2277845"/>
            <a:ext cx="4306715" cy="861774"/>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2500" b="1" dirty="0">
                <a:solidFill>
                  <a:schemeClr val="bg1"/>
                </a:solidFill>
                <a:latin typeface="Century Gothic" charset="0"/>
                <a:ea typeface="Century Gothic" charset="0"/>
                <a:cs typeface="Century Gothic" charset="0"/>
              </a:rPr>
              <a:t>ENDURANCE </a:t>
            </a:r>
          </a:p>
          <a:p>
            <a:pPr algn="ctr"/>
            <a:r>
              <a:rPr lang="en-US" sz="2500" b="1" dirty="0">
                <a:solidFill>
                  <a:schemeClr val="bg1"/>
                </a:solidFill>
                <a:latin typeface="Century Gothic" charset="0"/>
                <a:ea typeface="Century Gothic" charset="0"/>
                <a:cs typeface="Century Gothic" charset="0"/>
              </a:rPr>
              <a:t>SPORTS</a:t>
            </a:r>
          </a:p>
        </p:txBody>
      </p:sp>
      <p:grpSp>
        <p:nvGrpSpPr>
          <p:cNvPr id="52" name="Group 51"/>
          <p:cNvGrpSpPr/>
          <p:nvPr/>
        </p:nvGrpSpPr>
        <p:grpSpPr>
          <a:xfrm>
            <a:off x="4057746" y="1886660"/>
            <a:ext cx="1232965" cy="992579"/>
            <a:chOff x="4057746" y="1771467"/>
            <a:chExt cx="1232965" cy="992579"/>
          </a:xfrm>
        </p:grpSpPr>
        <p:sp>
          <p:nvSpPr>
            <p:cNvPr id="44" name="Oval 43"/>
            <p:cNvSpPr/>
            <p:nvPr/>
          </p:nvSpPr>
          <p:spPr>
            <a:xfrm>
              <a:off x="4057746" y="1888845"/>
              <a:ext cx="188494" cy="188494"/>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057746" y="2178193"/>
              <a:ext cx="188494" cy="188494"/>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p:cNvGrpSpPr/>
            <p:nvPr/>
          </p:nvGrpSpPr>
          <p:grpSpPr>
            <a:xfrm>
              <a:off x="4057746" y="1771467"/>
              <a:ext cx="1232965" cy="992579"/>
              <a:chOff x="4057746" y="1771467"/>
              <a:chExt cx="1232965" cy="992579"/>
            </a:xfrm>
          </p:grpSpPr>
          <p:sp>
            <p:nvSpPr>
              <p:cNvPr id="42" name="TextBox 41"/>
              <p:cNvSpPr txBox="1"/>
              <p:nvPr/>
            </p:nvSpPr>
            <p:spPr>
              <a:xfrm>
                <a:off x="4294233" y="1771467"/>
                <a:ext cx="996478" cy="992579"/>
              </a:xfrm>
              <a:prstGeom prst="rect">
                <a:avLst/>
              </a:prstGeom>
              <a:effectLst>
                <a:outerShdw blurRad="76200" dist="50800" dir="5400000" algn="ctr" rotWithShape="0">
                  <a:srgbClr val="000000">
                    <a:alpha val="20000"/>
                  </a:srgbClr>
                </a:outerShdw>
              </a:effectLst>
            </p:spPr>
            <p:txBody>
              <a:bodyPr wrap="square" rtlCol="0">
                <a:spAutoFit/>
              </a:bodyPr>
              <a:lstStyle/>
              <a:p>
                <a:pPr>
                  <a:lnSpc>
                    <a:spcPct val="150000"/>
                  </a:lnSpc>
                </a:pPr>
                <a:r>
                  <a:rPr lang="en-US" sz="1300" b="1" dirty="0">
                    <a:solidFill>
                      <a:schemeClr val="bg1"/>
                    </a:solidFill>
                    <a:latin typeface="Century Gothic" charset="0"/>
                    <a:ea typeface="Century Gothic" charset="0"/>
                    <a:cs typeface="Century Gothic" charset="0"/>
                  </a:rPr>
                  <a:t>Amount</a:t>
                </a:r>
              </a:p>
              <a:p>
                <a:pPr>
                  <a:lnSpc>
                    <a:spcPct val="150000"/>
                  </a:lnSpc>
                </a:pPr>
                <a:r>
                  <a:rPr lang="en-US" sz="1300" b="1" dirty="0">
                    <a:solidFill>
                      <a:schemeClr val="bg1"/>
                    </a:solidFill>
                    <a:latin typeface="Century Gothic" charset="0"/>
                    <a:ea typeface="Century Gothic" charset="0"/>
                    <a:cs typeface="Century Gothic" charset="0"/>
                  </a:rPr>
                  <a:t>Type</a:t>
                </a:r>
              </a:p>
              <a:p>
                <a:pPr>
                  <a:lnSpc>
                    <a:spcPct val="150000"/>
                  </a:lnSpc>
                </a:pPr>
                <a:r>
                  <a:rPr lang="en-US" sz="1300" b="1" dirty="0">
                    <a:solidFill>
                      <a:schemeClr val="bg1"/>
                    </a:solidFill>
                    <a:latin typeface="Century Gothic" charset="0"/>
                    <a:ea typeface="Century Gothic" charset="0"/>
                    <a:cs typeface="Century Gothic" charset="0"/>
                  </a:rPr>
                  <a:t>Duration</a:t>
                </a:r>
              </a:p>
            </p:txBody>
          </p:sp>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4808" y="1932587"/>
                <a:ext cx="124042" cy="101009"/>
              </a:xfrm>
              <a:prstGeom prst="rect">
                <a:avLst/>
              </a:prstGeom>
            </p:spPr>
          </p:pic>
          <p:pic>
            <p:nvPicPr>
              <p:cNvPr id="48" name="Pictur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4808" y="2221935"/>
                <a:ext cx="124042" cy="101009"/>
              </a:xfrm>
              <a:prstGeom prst="rect">
                <a:avLst/>
              </a:prstGeom>
            </p:spPr>
          </p:pic>
          <p:sp>
            <p:nvSpPr>
              <p:cNvPr id="49" name="Oval 48"/>
              <p:cNvSpPr/>
              <p:nvPr/>
            </p:nvSpPr>
            <p:spPr>
              <a:xfrm>
                <a:off x="4057746" y="2468337"/>
                <a:ext cx="188494" cy="188494"/>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4808" y="2512079"/>
                <a:ext cx="124042" cy="101009"/>
              </a:xfrm>
              <a:prstGeom prst="rect">
                <a:avLst/>
              </a:prstGeom>
            </p:spPr>
          </p:pic>
        </p:grpSp>
      </p:grpSp>
      <p:cxnSp>
        <p:nvCxnSpPr>
          <p:cNvPr id="53" name="Straight Connector 52"/>
          <p:cNvCxnSpPr/>
          <p:nvPr/>
        </p:nvCxnSpPr>
        <p:spPr>
          <a:xfrm flipH="1">
            <a:off x="3886028" y="1897415"/>
            <a:ext cx="1359337" cy="3848"/>
          </a:xfrm>
          <a:prstGeom prst="line">
            <a:avLst/>
          </a:prstGeom>
          <a:ln w="28575">
            <a:solidFill>
              <a:srgbClr val="69AD49"/>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067375" y="1534632"/>
            <a:ext cx="1010213" cy="392415"/>
          </a:xfrm>
          <a:prstGeom prst="rect">
            <a:avLst/>
          </a:prstGeom>
        </p:spPr>
        <p:txBody>
          <a:bodyPr wrap="none">
            <a:spAutoFit/>
          </a:bodyPr>
          <a:lstStyle/>
          <a:p>
            <a:pPr>
              <a:lnSpc>
                <a:spcPct val="150000"/>
              </a:lnSpc>
            </a:pPr>
            <a:r>
              <a:rPr lang="en-US" sz="1300" b="1" dirty="0">
                <a:solidFill>
                  <a:schemeClr val="bg1"/>
                </a:solidFill>
                <a:latin typeface="Century Gothic" charset="0"/>
                <a:ea typeface="Century Gothic" charset="0"/>
                <a:cs typeface="Century Gothic" charset="0"/>
              </a:rPr>
              <a:t>CONSIDER</a:t>
            </a:r>
          </a:p>
        </p:txBody>
      </p:sp>
      <p:grpSp>
        <p:nvGrpSpPr>
          <p:cNvPr id="65" name="Group 64"/>
          <p:cNvGrpSpPr/>
          <p:nvPr/>
        </p:nvGrpSpPr>
        <p:grpSpPr>
          <a:xfrm>
            <a:off x="554816" y="3891986"/>
            <a:ext cx="3277590" cy="1001675"/>
            <a:chOff x="565449" y="4018996"/>
            <a:chExt cx="3277590" cy="1001675"/>
          </a:xfrm>
        </p:grpSpPr>
        <p:sp>
          <p:nvSpPr>
            <p:cNvPr id="60" name="TextBox 59"/>
            <p:cNvSpPr txBox="1"/>
            <p:nvPr/>
          </p:nvSpPr>
          <p:spPr>
            <a:xfrm>
              <a:off x="565449" y="4018996"/>
              <a:ext cx="3277590" cy="348813"/>
            </a:xfrm>
            <a:prstGeom prst="rect">
              <a:avLst/>
            </a:prstGeom>
            <a:noFill/>
          </p:spPr>
          <p:txBody>
            <a:bodyPr wrap="square" rtlCol="0">
              <a:spAutoFit/>
            </a:bodyPr>
            <a:lstStyle/>
            <a:p>
              <a:pPr algn="ctr">
                <a:lnSpc>
                  <a:spcPts val="2000"/>
                </a:lnSpc>
              </a:pPr>
              <a:r>
                <a:rPr lang="en-US" sz="3500" b="1" i="1" dirty="0">
                  <a:solidFill>
                    <a:schemeClr val="bg1"/>
                  </a:solidFill>
                  <a:latin typeface="Century Gothic" charset="0"/>
                  <a:ea typeface="Century Gothic" charset="0"/>
                  <a:cs typeface="Century Gothic" charset="0"/>
                </a:rPr>
                <a:t>30-60 g/h</a:t>
              </a:r>
            </a:p>
          </p:txBody>
        </p:sp>
        <p:sp>
          <p:nvSpPr>
            <p:cNvPr id="62" name="Rectangle 61"/>
            <p:cNvSpPr/>
            <p:nvPr/>
          </p:nvSpPr>
          <p:spPr>
            <a:xfrm>
              <a:off x="1671085" y="4543617"/>
              <a:ext cx="1066319" cy="477054"/>
            </a:xfrm>
            <a:prstGeom prst="rect">
              <a:avLst/>
            </a:prstGeom>
          </p:spPr>
          <p:txBody>
            <a:bodyPr wrap="none">
              <a:spAutoFit/>
            </a:bodyPr>
            <a:lstStyle/>
            <a:p>
              <a:pPr algn="ctr"/>
              <a:r>
                <a:rPr lang="en-US" sz="2500" b="1" dirty="0">
                  <a:solidFill>
                    <a:srgbClr val="1C3212"/>
                  </a:solidFill>
                  <a:latin typeface="Century Gothic" charset="0"/>
                  <a:ea typeface="Century Gothic" charset="0"/>
                  <a:cs typeface="Century Gothic" charset="0"/>
                </a:rPr>
                <a:t>(≥ 1h)</a:t>
              </a:r>
            </a:p>
          </p:txBody>
        </p:sp>
        <p:cxnSp>
          <p:nvCxnSpPr>
            <p:cNvPr id="63" name="Straight Connector 62"/>
            <p:cNvCxnSpPr/>
            <p:nvPr/>
          </p:nvCxnSpPr>
          <p:spPr>
            <a:xfrm>
              <a:off x="1037833" y="4466346"/>
              <a:ext cx="2332823" cy="0"/>
            </a:xfrm>
            <a:prstGeom prst="line">
              <a:avLst/>
            </a:prstGeom>
            <a:ln w="28575">
              <a:solidFill>
                <a:srgbClr val="1B3211"/>
              </a:solidFill>
            </a:ln>
            <a:effectLst/>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340561" y="3890220"/>
            <a:ext cx="3277590" cy="1001675"/>
            <a:chOff x="565449" y="4018996"/>
            <a:chExt cx="3277590" cy="1001675"/>
          </a:xfrm>
        </p:grpSpPr>
        <p:sp>
          <p:nvSpPr>
            <p:cNvPr id="68" name="TextBox 67"/>
            <p:cNvSpPr txBox="1"/>
            <p:nvPr/>
          </p:nvSpPr>
          <p:spPr>
            <a:xfrm>
              <a:off x="565449" y="4018996"/>
              <a:ext cx="3277590" cy="348813"/>
            </a:xfrm>
            <a:prstGeom prst="rect">
              <a:avLst/>
            </a:prstGeom>
            <a:noFill/>
          </p:spPr>
          <p:txBody>
            <a:bodyPr wrap="square" rtlCol="0">
              <a:spAutoFit/>
            </a:bodyPr>
            <a:lstStyle/>
            <a:p>
              <a:pPr algn="ctr">
                <a:lnSpc>
                  <a:spcPts val="2000"/>
                </a:lnSpc>
              </a:pPr>
              <a:r>
                <a:rPr lang="en-US" sz="3500" b="1" i="1" dirty="0">
                  <a:solidFill>
                    <a:schemeClr val="bg1"/>
                  </a:solidFill>
                  <a:latin typeface="Century Gothic" charset="0"/>
                  <a:ea typeface="Century Gothic" charset="0"/>
                  <a:cs typeface="Century Gothic" charset="0"/>
                </a:rPr>
                <a:t>Up to 90 g/h</a:t>
              </a:r>
            </a:p>
          </p:txBody>
        </p:sp>
        <p:sp>
          <p:nvSpPr>
            <p:cNvPr id="69" name="Rectangle 68"/>
            <p:cNvSpPr/>
            <p:nvPr/>
          </p:nvSpPr>
          <p:spPr>
            <a:xfrm>
              <a:off x="1536434" y="4543617"/>
              <a:ext cx="1335622" cy="477054"/>
            </a:xfrm>
            <a:prstGeom prst="rect">
              <a:avLst/>
            </a:prstGeom>
          </p:spPr>
          <p:txBody>
            <a:bodyPr wrap="none">
              <a:spAutoFit/>
            </a:bodyPr>
            <a:lstStyle/>
            <a:p>
              <a:pPr algn="ctr"/>
              <a:r>
                <a:rPr lang="en-US" sz="2500" b="1" dirty="0">
                  <a:solidFill>
                    <a:srgbClr val="1C3212"/>
                  </a:solidFill>
                  <a:latin typeface="Century Gothic" charset="0"/>
                  <a:ea typeface="Century Gothic" charset="0"/>
                  <a:cs typeface="Century Gothic" charset="0"/>
                </a:rPr>
                <a:t>(≥ 2.5h)</a:t>
              </a:r>
            </a:p>
          </p:txBody>
        </p:sp>
        <p:cxnSp>
          <p:nvCxnSpPr>
            <p:cNvPr id="70" name="Straight Connector 69"/>
            <p:cNvCxnSpPr/>
            <p:nvPr/>
          </p:nvCxnSpPr>
          <p:spPr>
            <a:xfrm>
              <a:off x="1037833" y="4466346"/>
              <a:ext cx="2332823" cy="0"/>
            </a:xfrm>
            <a:prstGeom prst="line">
              <a:avLst/>
            </a:prstGeom>
            <a:ln w="28575">
              <a:solidFill>
                <a:srgbClr val="1B3211"/>
              </a:solidFill>
            </a:ln>
            <a:effectLst/>
          </p:spPr>
          <p:style>
            <a:lnRef idx="1">
              <a:schemeClr val="accent1"/>
            </a:lnRef>
            <a:fillRef idx="0">
              <a:schemeClr val="accent1"/>
            </a:fillRef>
            <a:effectRef idx="0">
              <a:schemeClr val="accent1"/>
            </a:effectRef>
            <a:fontRef idx="minor">
              <a:schemeClr val="tx1"/>
            </a:fontRef>
          </p:style>
        </p:cxnSp>
      </p:grpSp>
      <p:pic>
        <p:nvPicPr>
          <p:cNvPr id="73" name="Picture 72"/>
          <p:cNvPicPr>
            <a:picLocks noChangeAspect="1"/>
          </p:cNvPicPr>
          <p:nvPr/>
        </p:nvPicPr>
        <p:blipFill rotWithShape="1">
          <a:blip r:embed="rId7" cstate="screen">
            <a:extLst>
              <a:ext uri="{28A0092B-C50C-407E-A947-70E740481C1C}">
                <a14:useLocalDpi xmlns:a14="http://schemas.microsoft.com/office/drawing/2010/main"/>
              </a:ext>
            </a:extLst>
          </a:blip>
          <a:srcRect l="41908" t="1" r="43216" b="-6030"/>
          <a:stretch/>
        </p:blipFill>
        <p:spPr>
          <a:xfrm>
            <a:off x="1932908" y="1484881"/>
            <a:ext cx="521405" cy="447187"/>
          </a:xfrm>
          <a:prstGeom prst="rect">
            <a:avLst/>
          </a:prstGeom>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26788" y="1145693"/>
            <a:ext cx="982644" cy="1084077"/>
          </a:xfrm>
          <a:prstGeom prst="rect">
            <a:avLst/>
          </a:prstGeom>
        </p:spPr>
      </p:pic>
      <p:pic>
        <p:nvPicPr>
          <p:cNvPr id="75" name="Picture 7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5375" y="1145693"/>
            <a:ext cx="982644" cy="1084077"/>
          </a:xfrm>
          <a:prstGeom prst="rect">
            <a:avLst/>
          </a:prstGeom>
        </p:spPr>
      </p:pic>
      <p:cxnSp>
        <p:nvCxnSpPr>
          <p:cNvPr id="79" name="Straight Connector 78"/>
          <p:cNvCxnSpPr/>
          <p:nvPr/>
        </p:nvCxnSpPr>
        <p:spPr>
          <a:xfrm>
            <a:off x="-15012" y="3003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08777" y="1412583"/>
            <a:ext cx="500707" cy="500707"/>
          </a:xfrm>
          <a:prstGeom prst="rect">
            <a:avLst/>
          </a:prstGeom>
        </p:spPr>
      </p:pic>
      <p:sp>
        <p:nvSpPr>
          <p:cNvPr id="55" name="Rectangle 54"/>
          <p:cNvSpPr/>
          <p:nvPr/>
        </p:nvSpPr>
        <p:spPr>
          <a:xfrm>
            <a:off x="3456774" y="4958834"/>
            <a:ext cx="5687226" cy="184666"/>
          </a:xfrm>
          <a:prstGeom prst="rect">
            <a:avLst/>
          </a:prstGeom>
        </p:spPr>
        <p:txBody>
          <a:bodyPr wrap="square">
            <a:spAutoFit/>
          </a:bodyPr>
          <a:lstStyle/>
          <a:p>
            <a:pPr algn="r"/>
            <a:r>
              <a:rPr lang="nl-NL" sz="600" dirty="0">
                <a:solidFill>
                  <a:srgbClr val="FFFFFF"/>
                </a:solidFill>
                <a:latin typeface="Century Gothic"/>
              </a:rPr>
              <a:t>Joint Positon Statement: </a:t>
            </a:r>
            <a:r>
              <a:rPr lang="nl-NL" sz="600" dirty="0" err="1">
                <a:solidFill>
                  <a:srgbClr val="FFFFFF"/>
                </a:solidFill>
                <a:latin typeface="Century Gothic"/>
              </a:rPr>
              <a:t>Nutrition</a:t>
            </a:r>
            <a:r>
              <a:rPr lang="nl-NL" sz="600" dirty="0">
                <a:solidFill>
                  <a:srgbClr val="FFFFFF"/>
                </a:solidFill>
                <a:latin typeface="Century Gothic"/>
              </a:rPr>
              <a:t> </a:t>
            </a:r>
            <a:r>
              <a:rPr lang="nl-NL" sz="600" dirty="0" err="1">
                <a:solidFill>
                  <a:srgbClr val="FFFFFF"/>
                </a:solidFill>
                <a:latin typeface="Century Gothic"/>
              </a:rPr>
              <a:t>and</a:t>
            </a:r>
            <a:r>
              <a:rPr lang="nl-NL" sz="600" dirty="0">
                <a:solidFill>
                  <a:srgbClr val="FFFFFF"/>
                </a:solidFill>
                <a:latin typeface="Century Gothic"/>
              </a:rPr>
              <a:t> </a:t>
            </a:r>
            <a:r>
              <a:rPr lang="nl-NL" sz="600" dirty="0" err="1">
                <a:solidFill>
                  <a:srgbClr val="FFFFFF"/>
                </a:solidFill>
                <a:latin typeface="Century Gothic"/>
              </a:rPr>
              <a:t>Athletic</a:t>
            </a:r>
            <a:r>
              <a:rPr lang="nl-NL" sz="600" dirty="0">
                <a:solidFill>
                  <a:srgbClr val="FFFFFF"/>
                </a:solidFill>
                <a:latin typeface="Century Gothic"/>
              </a:rPr>
              <a:t> Performance.  </a:t>
            </a:r>
            <a:r>
              <a:rPr lang="nl-NL" sz="600" dirty="0" err="1">
                <a:solidFill>
                  <a:srgbClr val="FFFFFF"/>
                </a:solidFill>
                <a:latin typeface="Century Gothic"/>
              </a:rPr>
              <a:t>Med</a:t>
            </a:r>
            <a:r>
              <a:rPr lang="nl-NL" sz="600" dirty="0">
                <a:solidFill>
                  <a:srgbClr val="FFFFFF"/>
                </a:solidFill>
                <a:latin typeface="Century Gothic"/>
              </a:rPr>
              <a:t> </a:t>
            </a:r>
            <a:r>
              <a:rPr lang="nl-NL" sz="600" dirty="0" err="1">
                <a:solidFill>
                  <a:srgbClr val="FFFFFF"/>
                </a:solidFill>
                <a:latin typeface="Century Gothic"/>
              </a:rPr>
              <a:t>Sci</a:t>
            </a:r>
            <a:r>
              <a:rPr lang="nl-NL" sz="600" dirty="0">
                <a:solidFill>
                  <a:srgbClr val="FFFFFF"/>
                </a:solidFill>
                <a:latin typeface="Century Gothic"/>
              </a:rPr>
              <a:t> </a:t>
            </a:r>
            <a:r>
              <a:rPr lang="nl-NL" sz="600" dirty="0" err="1">
                <a:solidFill>
                  <a:srgbClr val="FFFFFF"/>
                </a:solidFill>
                <a:latin typeface="Century Gothic"/>
              </a:rPr>
              <a:t>Sports</a:t>
            </a:r>
            <a:r>
              <a:rPr lang="nl-NL" sz="600" dirty="0">
                <a:solidFill>
                  <a:srgbClr val="FFFFFF"/>
                </a:solidFill>
                <a:latin typeface="Century Gothic"/>
              </a:rPr>
              <a:t> </a:t>
            </a:r>
            <a:r>
              <a:rPr lang="nl-NL" sz="600" dirty="0" err="1">
                <a:solidFill>
                  <a:srgbClr val="FFFFFF"/>
                </a:solidFill>
                <a:latin typeface="Century Gothic"/>
              </a:rPr>
              <a:t>Exerc</a:t>
            </a:r>
            <a:r>
              <a:rPr lang="nl-NL" sz="600" dirty="0">
                <a:solidFill>
                  <a:srgbClr val="FFFFFF"/>
                </a:solidFill>
                <a:latin typeface="Century Gothic"/>
              </a:rPr>
              <a:t>. 48:543-68, 2016.</a:t>
            </a:r>
          </a:p>
        </p:txBody>
      </p:sp>
    </p:spTree>
    <p:extLst>
      <p:ext uri="{BB962C8B-B14F-4D97-AF65-F5344CB8AC3E}">
        <p14:creationId xmlns:p14="http://schemas.microsoft.com/office/powerpoint/2010/main" val="51927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9133" y="-22"/>
            <a:ext cx="6454868" cy="513993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5529263" cy="5143500"/>
          </a:xfrm>
          <a:prstGeom prst="rect">
            <a:avLst/>
          </a:prstGeom>
          <a:effectLst>
            <a:outerShdw blurRad="152400" dist="38100" algn="tl" rotWithShape="0">
              <a:prstClr val="black">
                <a:alpha val="41000"/>
              </a:prstClr>
            </a:outerShdw>
          </a:effectLst>
        </p:spPr>
      </p:pic>
      <p:sp>
        <p:nvSpPr>
          <p:cNvPr id="4" name="Rectangle 3"/>
          <p:cNvSpPr/>
          <p:nvPr/>
        </p:nvSpPr>
        <p:spPr>
          <a:xfrm>
            <a:off x="-7620" y="0"/>
            <a:ext cx="9151620" cy="5122073"/>
          </a:xfrm>
          <a:prstGeom prst="rect">
            <a:avLst/>
          </a:prstGeom>
          <a:solidFill>
            <a:schemeClr val="tx1">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970176" y="2055980"/>
            <a:ext cx="3084576" cy="1527241"/>
            <a:chOff x="970176" y="1977838"/>
            <a:chExt cx="3084576" cy="1527241"/>
          </a:xfrm>
        </p:grpSpPr>
        <p:sp>
          <p:nvSpPr>
            <p:cNvPr id="8" name="TextBox 7"/>
            <p:cNvSpPr txBox="1"/>
            <p:nvPr/>
          </p:nvSpPr>
          <p:spPr>
            <a:xfrm>
              <a:off x="970176" y="2284232"/>
              <a:ext cx="3084576" cy="1220847"/>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ZERO </a:t>
              </a:r>
              <a:b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b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CALORIES</a:t>
              </a:r>
            </a:p>
          </p:txBody>
        </p:sp>
        <p:cxnSp>
          <p:nvCxnSpPr>
            <p:cNvPr id="9" name="Straight Connector 8"/>
            <p:cNvCxnSpPr/>
            <p:nvPr/>
          </p:nvCxnSpPr>
          <p:spPr>
            <a:xfrm>
              <a:off x="2049689" y="1977838"/>
              <a:ext cx="925551" cy="0"/>
            </a:xfrm>
            <a:prstGeom prst="line">
              <a:avLst/>
            </a:prstGeom>
            <a:ln w="28575">
              <a:solidFill>
                <a:srgbClr val="FFD00B"/>
              </a:solidFill>
            </a:ln>
            <a:effectLst>
              <a:outerShdw blurRad="889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611284" y="2090890"/>
            <a:ext cx="2886540" cy="1492331"/>
            <a:chOff x="5611284" y="2012748"/>
            <a:chExt cx="2886540" cy="1492331"/>
          </a:xfrm>
        </p:grpSpPr>
        <p:sp>
          <p:nvSpPr>
            <p:cNvPr id="12" name="TextBox 11"/>
            <p:cNvSpPr txBox="1"/>
            <p:nvPr/>
          </p:nvSpPr>
          <p:spPr>
            <a:xfrm>
              <a:off x="5611284" y="2284232"/>
              <a:ext cx="2886540" cy="1220847"/>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ZERO</a:t>
              </a:r>
            </a:p>
            <a:p>
              <a:pPr algn="ctr">
                <a:lnSpc>
                  <a:spcPts val="4400"/>
                </a:lnSpc>
              </a:pPr>
              <a:r>
                <a:rPr lang="en-US" sz="4800" b="1" dirty="0">
                  <a:solidFill>
                    <a:schemeClr val="bg1"/>
                  </a:solidFill>
                  <a:effectLst>
                    <a:outerShdw blurRad="114300" sx="102000" sy="102000" algn="ctr" rotWithShape="0">
                      <a:prstClr val="black">
                        <a:alpha val="64000"/>
                      </a:prstClr>
                    </a:outerShdw>
                  </a:effectLst>
                  <a:latin typeface="Century Gothic" charset="0"/>
                  <a:ea typeface="Century Gothic" charset="0"/>
                  <a:cs typeface="Century Gothic" charset="0"/>
                </a:rPr>
                <a:t>ENERGY</a:t>
              </a:r>
            </a:p>
          </p:txBody>
        </p:sp>
        <p:cxnSp>
          <p:nvCxnSpPr>
            <p:cNvPr id="13" name="Straight Connector 12"/>
            <p:cNvCxnSpPr/>
            <p:nvPr/>
          </p:nvCxnSpPr>
          <p:spPr>
            <a:xfrm>
              <a:off x="6591779" y="2012748"/>
              <a:ext cx="925551" cy="0"/>
            </a:xfrm>
            <a:prstGeom prst="line">
              <a:avLst/>
            </a:prstGeom>
            <a:ln w="28575">
              <a:solidFill>
                <a:srgbClr val="FFD00B"/>
              </a:solidFill>
            </a:ln>
            <a:effectLst>
              <a:outerShdw blurRad="889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flipH="1">
            <a:off x="6750340" y="1432157"/>
            <a:ext cx="593735" cy="492395"/>
            <a:chOff x="11093451" y="3089276"/>
            <a:chExt cx="790575" cy="655638"/>
          </a:xfrm>
          <a:solidFill>
            <a:schemeClr val="bg1"/>
          </a:solidFill>
          <a:effectLst>
            <a:outerShdw blurRad="63500" sx="102000" sy="102000" algn="ctr" rotWithShape="0">
              <a:prstClr val="black">
                <a:alpha val="40000"/>
              </a:prstClr>
            </a:outerShdw>
          </a:effectLst>
        </p:grpSpPr>
        <p:sp>
          <p:nvSpPr>
            <p:cNvPr id="24" name="Freeform 29"/>
            <p:cNvSpPr>
              <a:spLocks noEditPoints="1"/>
            </p:cNvSpPr>
            <p:nvPr/>
          </p:nvSpPr>
          <p:spPr bwMode="auto">
            <a:xfrm>
              <a:off x="11371263" y="3127376"/>
              <a:ext cx="463550" cy="617538"/>
            </a:xfrm>
            <a:custGeom>
              <a:avLst/>
              <a:gdLst>
                <a:gd name="T0" fmla="*/ 282 w 292"/>
                <a:gd name="T1" fmla="*/ 4 h 389"/>
                <a:gd name="T2" fmla="*/ 275 w 292"/>
                <a:gd name="T3" fmla="*/ 1 h 389"/>
                <a:gd name="T4" fmla="*/ 267 w 292"/>
                <a:gd name="T5" fmla="*/ 1 h 389"/>
                <a:gd name="T6" fmla="*/ 264 w 292"/>
                <a:gd name="T7" fmla="*/ 2 h 389"/>
                <a:gd name="T8" fmla="*/ 257 w 292"/>
                <a:gd name="T9" fmla="*/ 6 h 389"/>
                <a:gd name="T10" fmla="*/ 97 w 292"/>
                <a:gd name="T11" fmla="*/ 243 h 389"/>
                <a:gd name="T12" fmla="*/ 86 w 292"/>
                <a:gd name="T13" fmla="*/ 241 h 389"/>
                <a:gd name="T14" fmla="*/ 73 w 292"/>
                <a:gd name="T15" fmla="*/ 240 h 389"/>
                <a:gd name="T16" fmla="*/ 59 w 292"/>
                <a:gd name="T17" fmla="*/ 241 h 389"/>
                <a:gd name="T18" fmla="*/ 45 w 292"/>
                <a:gd name="T19" fmla="*/ 245 h 389"/>
                <a:gd name="T20" fmla="*/ 33 w 292"/>
                <a:gd name="T21" fmla="*/ 252 h 389"/>
                <a:gd name="T22" fmla="*/ 21 w 292"/>
                <a:gd name="T23" fmla="*/ 262 h 389"/>
                <a:gd name="T24" fmla="*/ 12 w 292"/>
                <a:gd name="T25" fmla="*/ 273 h 389"/>
                <a:gd name="T26" fmla="*/ 6 w 292"/>
                <a:gd name="T27" fmla="*/ 285 h 389"/>
                <a:gd name="T28" fmla="*/ 1 w 292"/>
                <a:gd name="T29" fmla="*/ 298 h 389"/>
                <a:gd name="T30" fmla="*/ 0 w 292"/>
                <a:gd name="T31" fmla="*/ 314 h 389"/>
                <a:gd name="T32" fmla="*/ 0 w 292"/>
                <a:gd name="T33" fmla="*/ 321 h 389"/>
                <a:gd name="T34" fmla="*/ 3 w 292"/>
                <a:gd name="T35" fmla="*/ 336 h 389"/>
                <a:gd name="T36" fmla="*/ 9 w 292"/>
                <a:gd name="T37" fmla="*/ 350 h 389"/>
                <a:gd name="T38" fmla="*/ 16 w 292"/>
                <a:gd name="T39" fmla="*/ 361 h 389"/>
                <a:gd name="T40" fmla="*/ 26 w 292"/>
                <a:gd name="T41" fmla="*/ 371 h 389"/>
                <a:gd name="T42" fmla="*/ 39 w 292"/>
                <a:gd name="T43" fmla="*/ 379 h 389"/>
                <a:gd name="T44" fmla="*/ 52 w 292"/>
                <a:gd name="T45" fmla="*/ 384 h 389"/>
                <a:gd name="T46" fmla="*/ 66 w 292"/>
                <a:gd name="T47" fmla="*/ 387 h 389"/>
                <a:gd name="T48" fmla="*/ 73 w 292"/>
                <a:gd name="T49" fmla="*/ 389 h 389"/>
                <a:gd name="T50" fmla="*/ 89 w 292"/>
                <a:gd name="T51" fmla="*/ 386 h 389"/>
                <a:gd name="T52" fmla="*/ 103 w 292"/>
                <a:gd name="T53" fmla="*/ 382 h 389"/>
                <a:gd name="T54" fmla="*/ 115 w 292"/>
                <a:gd name="T55" fmla="*/ 375 h 389"/>
                <a:gd name="T56" fmla="*/ 127 w 292"/>
                <a:gd name="T57" fmla="*/ 366 h 389"/>
                <a:gd name="T58" fmla="*/ 135 w 292"/>
                <a:gd name="T59" fmla="*/ 356 h 389"/>
                <a:gd name="T60" fmla="*/ 142 w 292"/>
                <a:gd name="T61" fmla="*/ 342 h 389"/>
                <a:gd name="T62" fmla="*/ 146 w 292"/>
                <a:gd name="T63" fmla="*/ 329 h 389"/>
                <a:gd name="T64" fmla="*/ 148 w 292"/>
                <a:gd name="T65" fmla="*/ 314 h 389"/>
                <a:gd name="T66" fmla="*/ 147 w 292"/>
                <a:gd name="T67" fmla="*/ 301 h 389"/>
                <a:gd name="T68" fmla="*/ 138 w 292"/>
                <a:gd name="T69" fmla="*/ 277 h 389"/>
                <a:gd name="T70" fmla="*/ 287 w 292"/>
                <a:gd name="T71" fmla="*/ 31 h 389"/>
                <a:gd name="T72" fmla="*/ 290 w 292"/>
                <a:gd name="T73" fmla="*/ 27 h 389"/>
                <a:gd name="T74" fmla="*/ 292 w 292"/>
                <a:gd name="T75" fmla="*/ 20 h 389"/>
                <a:gd name="T76" fmla="*/ 290 w 292"/>
                <a:gd name="T77" fmla="*/ 12 h 389"/>
                <a:gd name="T78" fmla="*/ 285 w 292"/>
                <a:gd name="T79" fmla="*/ 6 h 389"/>
                <a:gd name="T80" fmla="*/ 282 w 292"/>
                <a:gd name="T81" fmla="*/ 4 h 389"/>
                <a:gd name="T82" fmla="*/ 108 w 292"/>
                <a:gd name="T83" fmla="*/ 314 h 389"/>
                <a:gd name="T84" fmla="*/ 105 w 292"/>
                <a:gd name="T85" fmla="*/ 327 h 389"/>
                <a:gd name="T86" fmla="*/ 98 w 292"/>
                <a:gd name="T87" fmla="*/ 338 h 389"/>
                <a:gd name="T88" fmla="*/ 87 w 292"/>
                <a:gd name="T89" fmla="*/ 346 h 389"/>
                <a:gd name="T90" fmla="*/ 73 w 292"/>
                <a:gd name="T91" fmla="*/ 349 h 389"/>
                <a:gd name="T92" fmla="*/ 67 w 292"/>
                <a:gd name="T93" fmla="*/ 348 h 389"/>
                <a:gd name="T94" fmla="*/ 55 w 292"/>
                <a:gd name="T95" fmla="*/ 342 h 389"/>
                <a:gd name="T96" fmla="*/ 46 w 292"/>
                <a:gd name="T97" fmla="*/ 333 h 389"/>
                <a:gd name="T98" fmla="*/ 41 w 292"/>
                <a:gd name="T99" fmla="*/ 321 h 389"/>
                <a:gd name="T100" fmla="*/ 40 w 292"/>
                <a:gd name="T101" fmla="*/ 314 h 389"/>
                <a:gd name="T102" fmla="*/ 43 w 292"/>
                <a:gd name="T103" fmla="*/ 301 h 389"/>
                <a:gd name="T104" fmla="*/ 50 w 292"/>
                <a:gd name="T105" fmla="*/ 289 h 389"/>
                <a:gd name="T106" fmla="*/ 60 w 292"/>
                <a:gd name="T107" fmla="*/ 282 h 389"/>
                <a:gd name="T108" fmla="*/ 73 w 292"/>
                <a:gd name="T109" fmla="*/ 280 h 389"/>
                <a:gd name="T110" fmla="*/ 81 w 292"/>
                <a:gd name="T111" fmla="*/ 280 h 389"/>
                <a:gd name="T112" fmla="*/ 93 w 292"/>
                <a:gd name="T113" fmla="*/ 285 h 389"/>
                <a:gd name="T114" fmla="*/ 102 w 292"/>
                <a:gd name="T115" fmla="*/ 294 h 389"/>
                <a:gd name="T116" fmla="*/ 107 w 292"/>
                <a:gd name="T117" fmla="*/ 307 h 389"/>
                <a:gd name="T118" fmla="*/ 108 w 292"/>
                <a:gd name="T119" fmla="*/ 31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89">
                  <a:moveTo>
                    <a:pt x="282" y="4"/>
                  </a:moveTo>
                  <a:lnTo>
                    <a:pt x="282" y="4"/>
                  </a:lnTo>
                  <a:lnTo>
                    <a:pt x="278" y="2"/>
                  </a:lnTo>
                  <a:lnTo>
                    <a:pt x="275" y="1"/>
                  </a:lnTo>
                  <a:lnTo>
                    <a:pt x="271" y="0"/>
                  </a:lnTo>
                  <a:lnTo>
                    <a:pt x="267" y="1"/>
                  </a:lnTo>
                  <a:lnTo>
                    <a:pt x="267" y="1"/>
                  </a:lnTo>
                  <a:lnTo>
                    <a:pt x="264" y="2"/>
                  </a:lnTo>
                  <a:lnTo>
                    <a:pt x="260" y="4"/>
                  </a:lnTo>
                  <a:lnTo>
                    <a:pt x="257" y="6"/>
                  </a:lnTo>
                  <a:lnTo>
                    <a:pt x="255" y="9"/>
                  </a:lnTo>
                  <a:lnTo>
                    <a:pt x="97" y="243"/>
                  </a:lnTo>
                  <a:lnTo>
                    <a:pt x="97" y="243"/>
                  </a:lnTo>
                  <a:lnTo>
                    <a:pt x="86" y="241"/>
                  </a:lnTo>
                  <a:lnTo>
                    <a:pt x="73" y="240"/>
                  </a:lnTo>
                  <a:lnTo>
                    <a:pt x="73" y="240"/>
                  </a:lnTo>
                  <a:lnTo>
                    <a:pt x="66" y="240"/>
                  </a:lnTo>
                  <a:lnTo>
                    <a:pt x="59" y="241"/>
                  </a:lnTo>
                  <a:lnTo>
                    <a:pt x="52" y="243"/>
                  </a:lnTo>
                  <a:lnTo>
                    <a:pt x="45" y="245"/>
                  </a:lnTo>
                  <a:lnTo>
                    <a:pt x="39" y="248"/>
                  </a:lnTo>
                  <a:lnTo>
                    <a:pt x="33" y="252"/>
                  </a:lnTo>
                  <a:lnTo>
                    <a:pt x="26" y="257"/>
                  </a:lnTo>
                  <a:lnTo>
                    <a:pt x="21" y="262"/>
                  </a:lnTo>
                  <a:lnTo>
                    <a:pt x="16" y="267"/>
                  </a:lnTo>
                  <a:lnTo>
                    <a:pt x="12" y="273"/>
                  </a:lnTo>
                  <a:lnTo>
                    <a:pt x="9" y="279"/>
                  </a:lnTo>
                  <a:lnTo>
                    <a:pt x="6" y="285"/>
                  </a:lnTo>
                  <a:lnTo>
                    <a:pt x="3" y="292"/>
                  </a:lnTo>
                  <a:lnTo>
                    <a:pt x="1" y="298"/>
                  </a:lnTo>
                  <a:lnTo>
                    <a:pt x="0" y="307"/>
                  </a:lnTo>
                  <a:lnTo>
                    <a:pt x="0" y="314"/>
                  </a:lnTo>
                  <a:lnTo>
                    <a:pt x="0" y="314"/>
                  </a:lnTo>
                  <a:lnTo>
                    <a:pt x="0" y="321"/>
                  </a:lnTo>
                  <a:lnTo>
                    <a:pt x="1" y="329"/>
                  </a:lnTo>
                  <a:lnTo>
                    <a:pt x="3" y="336"/>
                  </a:lnTo>
                  <a:lnTo>
                    <a:pt x="6" y="342"/>
                  </a:lnTo>
                  <a:lnTo>
                    <a:pt x="9" y="350"/>
                  </a:lnTo>
                  <a:lnTo>
                    <a:pt x="12" y="356"/>
                  </a:lnTo>
                  <a:lnTo>
                    <a:pt x="16" y="361"/>
                  </a:lnTo>
                  <a:lnTo>
                    <a:pt x="21" y="366"/>
                  </a:lnTo>
                  <a:lnTo>
                    <a:pt x="26" y="371"/>
                  </a:lnTo>
                  <a:lnTo>
                    <a:pt x="33" y="375"/>
                  </a:lnTo>
                  <a:lnTo>
                    <a:pt x="39" y="379"/>
                  </a:lnTo>
                  <a:lnTo>
                    <a:pt x="45" y="382"/>
                  </a:lnTo>
                  <a:lnTo>
                    <a:pt x="52" y="384"/>
                  </a:lnTo>
                  <a:lnTo>
                    <a:pt x="59" y="386"/>
                  </a:lnTo>
                  <a:lnTo>
                    <a:pt x="66" y="387"/>
                  </a:lnTo>
                  <a:lnTo>
                    <a:pt x="73" y="389"/>
                  </a:lnTo>
                  <a:lnTo>
                    <a:pt x="73" y="389"/>
                  </a:lnTo>
                  <a:lnTo>
                    <a:pt x="82" y="387"/>
                  </a:lnTo>
                  <a:lnTo>
                    <a:pt x="89" y="386"/>
                  </a:lnTo>
                  <a:lnTo>
                    <a:pt x="96" y="384"/>
                  </a:lnTo>
                  <a:lnTo>
                    <a:pt x="103" y="382"/>
                  </a:lnTo>
                  <a:lnTo>
                    <a:pt x="109" y="379"/>
                  </a:lnTo>
                  <a:lnTo>
                    <a:pt x="115" y="375"/>
                  </a:lnTo>
                  <a:lnTo>
                    <a:pt x="121" y="371"/>
                  </a:lnTo>
                  <a:lnTo>
                    <a:pt x="127" y="366"/>
                  </a:lnTo>
                  <a:lnTo>
                    <a:pt x="131" y="361"/>
                  </a:lnTo>
                  <a:lnTo>
                    <a:pt x="135" y="356"/>
                  </a:lnTo>
                  <a:lnTo>
                    <a:pt x="139" y="350"/>
                  </a:lnTo>
                  <a:lnTo>
                    <a:pt x="142" y="342"/>
                  </a:lnTo>
                  <a:lnTo>
                    <a:pt x="145" y="336"/>
                  </a:lnTo>
                  <a:lnTo>
                    <a:pt x="146" y="329"/>
                  </a:lnTo>
                  <a:lnTo>
                    <a:pt x="147" y="321"/>
                  </a:lnTo>
                  <a:lnTo>
                    <a:pt x="148" y="314"/>
                  </a:lnTo>
                  <a:lnTo>
                    <a:pt x="148" y="314"/>
                  </a:lnTo>
                  <a:lnTo>
                    <a:pt x="147" y="301"/>
                  </a:lnTo>
                  <a:lnTo>
                    <a:pt x="143" y="288"/>
                  </a:lnTo>
                  <a:lnTo>
                    <a:pt x="138" y="277"/>
                  </a:lnTo>
                  <a:lnTo>
                    <a:pt x="130" y="266"/>
                  </a:lnTo>
                  <a:lnTo>
                    <a:pt x="287" y="31"/>
                  </a:lnTo>
                  <a:lnTo>
                    <a:pt x="287" y="31"/>
                  </a:lnTo>
                  <a:lnTo>
                    <a:pt x="290" y="27"/>
                  </a:lnTo>
                  <a:lnTo>
                    <a:pt x="291" y="23"/>
                  </a:lnTo>
                  <a:lnTo>
                    <a:pt x="292" y="20"/>
                  </a:lnTo>
                  <a:lnTo>
                    <a:pt x="291" y="16"/>
                  </a:lnTo>
                  <a:lnTo>
                    <a:pt x="290" y="12"/>
                  </a:lnTo>
                  <a:lnTo>
                    <a:pt x="287" y="9"/>
                  </a:lnTo>
                  <a:lnTo>
                    <a:pt x="285" y="6"/>
                  </a:lnTo>
                  <a:lnTo>
                    <a:pt x="282" y="4"/>
                  </a:lnTo>
                  <a:lnTo>
                    <a:pt x="282" y="4"/>
                  </a:lnTo>
                  <a:close/>
                  <a:moveTo>
                    <a:pt x="108" y="314"/>
                  </a:moveTo>
                  <a:lnTo>
                    <a:pt x="108" y="314"/>
                  </a:lnTo>
                  <a:lnTo>
                    <a:pt x="107" y="321"/>
                  </a:lnTo>
                  <a:lnTo>
                    <a:pt x="105" y="327"/>
                  </a:lnTo>
                  <a:lnTo>
                    <a:pt x="102" y="333"/>
                  </a:lnTo>
                  <a:lnTo>
                    <a:pt x="98" y="338"/>
                  </a:lnTo>
                  <a:lnTo>
                    <a:pt x="93" y="342"/>
                  </a:lnTo>
                  <a:lnTo>
                    <a:pt x="87" y="346"/>
                  </a:lnTo>
                  <a:lnTo>
                    <a:pt x="81" y="348"/>
                  </a:lnTo>
                  <a:lnTo>
                    <a:pt x="73" y="349"/>
                  </a:lnTo>
                  <a:lnTo>
                    <a:pt x="73" y="349"/>
                  </a:lnTo>
                  <a:lnTo>
                    <a:pt x="67" y="348"/>
                  </a:lnTo>
                  <a:lnTo>
                    <a:pt x="60" y="346"/>
                  </a:lnTo>
                  <a:lnTo>
                    <a:pt x="55" y="342"/>
                  </a:lnTo>
                  <a:lnTo>
                    <a:pt x="50" y="338"/>
                  </a:lnTo>
                  <a:lnTo>
                    <a:pt x="46" y="333"/>
                  </a:lnTo>
                  <a:lnTo>
                    <a:pt x="43" y="327"/>
                  </a:lnTo>
                  <a:lnTo>
                    <a:pt x="41" y="321"/>
                  </a:lnTo>
                  <a:lnTo>
                    <a:pt x="40" y="314"/>
                  </a:lnTo>
                  <a:lnTo>
                    <a:pt x="40" y="314"/>
                  </a:lnTo>
                  <a:lnTo>
                    <a:pt x="41" y="307"/>
                  </a:lnTo>
                  <a:lnTo>
                    <a:pt x="43" y="301"/>
                  </a:lnTo>
                  <a:lnTo>
                    <a:pt x="46" y="294"/>
                  </a:lnTo>
                  <a:lnTo>
                    <a:pt x="50" y="289"/>
                  </a:lnTo>
                  <a:lnTo>
                    <a:pt x="55" y="285"/>
                  </a:lnTo>
                  <a:lnTo>
                    <a:pt x="60" y="282"/>
                  </a:lnTo>
                  <a:lnTo>
                    <a:pt x="67" y="280"/>
                  </a:lnTo>
                  <a:lnTo>
                    <a:pt x="73" y="280"/>
                  </a:lnTo>
                  <a:lnTo>
                    <a:pt x="73" y="280"/>
                  </a:lnTo>
                  <a:lnTo>
                    <a:pt x="81" y="280"/>
                  </a:lnTo>
                  <a:lnTo>
                    <a:pt x="87" y="282"/>
                  </a:lnTo>
                  <a:lnTo>
                    <a:pt x="93" y="285"/>
                  </a:lnTo>
                  <a:lnTo>
                    <a:pt x="98" y="289"/>
                  </a:lnTo>
                  <a:lnTo>
                    <a:pt x="102" y="294"/>
                  </a:lnTo>
                  <a:lnTo>
                    <a:pt x="105" y="301"/>
                  </a:lnTo>
                  <a:lnTo>
                    <a:pt x="107" y="307"/>
                  </a:lnTo>
                  <a:lnTo>
                    <a:pt x="108" y="314"/>
                  </a:lnTo>
                  <a:lnTo>
                    <a:pt x="108" y="3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p:cNvSpPr>
              <a:spLocks/>
            </p:cNvSpPr>
            <p:nvPr/>
          </p:nvSpPr>
          <p:spPr bwMode="auto">
            <a:xfrm>
              <a:off x="11779251" y="3267076"/>
              <a:ext cx="104775" cy="249238"/>
            </a:xfrm>
            <a:custGeom>
              <a:avLst/>
              <a:gdLst>
                <a:gd name="T0" fmla="*/ 26 w 66"/>
                <a:gd name="T1" fmla="*/ 137 h 157"/>
                <a:gd name="T2" fmla="*/ 26 w 66"/>
                <a:gd name="T3" fmla="*/ 137 h 157"/>
                <a:gd name="T4" fmla="*/ 26 w 66"/>
                <a:gd name="T5" fmla="*/ 141 h 157"/>
                <a:gd name="T6" fmla="*/ 27 w 66"/>
                <a:gd name="T7" fmla="*/ 145 h 157"/>
                <a:gd name="T8" fmla="*/ 29 w 66"/>
                <a:gd name="T9" fmla="*/ 148 h 157"/>
                <a:gd name="T10" fmla="*/ 32 w 66"/>
                <a:gd name="T11" fmla="*/ 151 h 157"/>
                <a:gd name="T12" fmla="*/ 35 w 66"/>
                <a:gd name="T13" fmla="*/ 153 h 157"/>
                <a:gd name="T14" fmla="*/ 39 w 66"/>
                <a:gd name="T15" fmla="*/ 155 h 157"/>
                <a:gd name="T16" fmla="*/ 42 w 66"/>
                <a:gd name="T17" fmla="*/ 156 h 157"/>
                <a:gd name="T18" fmla="*/ 46 w 66"/>
                <a:gd name="T19" fmla="*/ 157 h 157"/>
                <a:gd name="T20" fmla="*/ 46 w 66"/>
                <a:gd name="T21" fmla="*/ 157 h 157"/>
                <a:gd name="T22" fmla="*/ 50 w 66"/>
                <a:gd name="T23" fmla="*/ 156 h 157"/>
                <a:gd name="T24" fmla="*/ 54 w 66"/>
                <a:gd name="T25" fmla="*/ 155 h 157"/>
                <a:gd name="T26" fmla="*/ 57 w 66"/>
                <a:gd name="T27" fmla="*/ 153 h 157"/>
                <a:gd name="T28" fmla="*/ 60 w 66"/>
                <a:gd name="T29" fmla="*/ 151 h 157"/>
                <a:gd name="T30" fmla="*/ 62 w 66"/>
                <a:gd name="T31" fmla="*/ 148 h 157"/>
                <a:gd name="T32" fmla="*/ 64 w 66"/>
                <a:gd name="T33" fmla="*/ 145 h 157"/>
                <a:gd name="T34" fmla="*/ 65 w 66"/>
                <a:gd name="T35" fmla="*/ 141 h 157"/>
                <a:gd name="T36" fmla="*/ 66 w 66"/>
                <a:gd name="T37" fmla="*/ 137 h 157"/>
                <a:gd name="T38" fmla="*/ 66 w 66"/>
                <a:gd name="T39" fmla="*/ 137 h 157"/>
                <a:gd name="T40" fmla="*/ 65 w 66"/>
                <a:gd name="T41" fmla="*/ 119 h 157"/>
                <a:gd name="T42" fmla="*/ 63 w 66"/>
                <a:gd name="T43" fmla="*/ 102 h 157"/>
                <a:gd name="T44" fmla="*/ 60 w 66"/>
                <a:gd name="T45" fmla="*/ 85 h 157"/>
                <a:gd name="T46" fmla="*/ 56 w 66"/>
                <a:gd name="T47" fmla="*/ 68 h 157"/>
                <a:gd name="T48" fmla="*/ 51 w 66"/>
                <a:gd name="T49" fmla="*/ 51 h 157"/>
                <a:gd name="T50" fmla="*/ 44 w 66"/>
                <a:gd name="T51" fmla="*/ 35 h 157"/>
                <a:gd name="T52" fmla="*/ 37 w 66"/>
                <a:gd name="T53" fmla="*/ 19 h 157"/>
                <a:gd name="T54" fmla="*/ 27 w 66"/>
                <a:gd name="T55" fmla="*/ 4 h 157"/>
                <a:gd name="T56" fmla="*/ 24 w 66"/>
                <a:gd name="T57" fmla="*/ 0 h 157"/>
                <a:gd name="T58" fmla="*/ 0 w 66"/>
                <a:gd name="T59" fmla="*/ 37 h 157"/>
                <a:gd name="T60" fmla="*/ 1 w 66"/>
                <a:gd name="T61" fmla="*/ 39 h 157"/>
                <a:gd name="T62" fmla="*/ 1 w 66"/>
                <a:gd name="T63" fmla="*/ 39 h 157"/>
                <a:gd name="T64" fmla="*/ 7 w 66"/>
                <a:gd name="T65" fmla="*/ 50 h 157"/>
                <a:gd name="T66" fmla="*/ 12 w 66"/>
                <a:gd name="T67" fmla="*/ 62 h 157"/>
                <a:gd name="T68" fmla="*/ 16 w 66"/>
                <a:gd name="T69" fmla="*/ 73 h 157"/>
                <a:gd name="T70" fmla="*/ 19 w 66"/>
                <a:gd name="T71" fmla="*/ 86 h 157"/>
                <a:gd name="T72" fmla="*/ 22 w 66"/>
                <a:gd name="T73" fmla="*/ 99 h 157"/>
                <a:gd name="T74" fmla="*/ 24 w 66"/>
                <a:gd name="T75" fmla="*/ 111 h 157"/>
                <a:gd name="T76" fmla="*/ 25 w 66"/>
                <a:gd name="T77" fmla="*/ 125 h 157"/>
                <a:gd name="T78" fmla="*/ 26 w 66"/>
                <a:gd name="T79" fmla="*/ 137 h 157"/>
                <a:gd name="T80" fmla="*/ 26 w 66"/>
                <a:gd name="T81" fmla="*/ 1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157">
                  <a:moveTo>
                    <a:pt x="26" y="137"/>
                  </a:moveTo>
                  <a:lnTo>
                    <a:pt x="26" y="137"/>
                  </a:lnTo>
                  <a:lnTo>
                    <a:pt x="26" y="141"/>
                  </a:lnTo>
                  <a:lnTo>
                    <a:pt x="27" y="145"/>
                  </a:lnTo>
                  <a:lnTo>
                    <a:pt x="29" y="148"/>
                  </a:lnTo>
                  <a:lnTo>
                    <a:pt x="32" y="151"/>
                  </a:lnTo>
                  <a:lnTo>
                    <a:pt x="35" y="153"/>
                  </a:lnTo>
                  <a:lnTo>
                    <a:pt x="39" y="155"/>
                  </a:lnTo>
                  <a:lnTo>
                    <a:pt x="42" y="156"/>
                  </a:lnTo>
                  <a:lnTo>
                    <a:pt x="46" y="157"/>
                  </a:lnTo>
                  <a:lnTo>
                    <a:pt x="46" y="157"/>
                  </a:lnTo>
                  <a:lnTo>
                    <a:pt x="50" y="156"/>
                  </a:lnTo>
                  <a:lnTo>
                    <a:pt x="54" y="155"/>
                  </a:lnTo>
                  <a:lnTo>
                    <a:pt x="57" y="153"/>
                  </a:lnTo>
                  <a:lnTo>
                    <a:pt x="60" y="151"/>
                  </a:lnTo>
                  <a:lnTo>
                    <a:pt x="62" y="148"/>
                  </a:lnTo>
                  <a:lnTo>
                    <a:pt x="64" y="145"/>
                  </a:lnTo>
                  <a:lnTo>
                    <a:pt x="65" y="141"/>
                  </a:lnTo>
                  <a:lnTo>
                    <a:pt x="66" y="137"/>
                  </a:lnTo>
                  <a:lnTo>
                    <a:pt x="66" y="137"/>
                  </a:lnTo>
                  <a:lnTo>
                    <a:pt x="65" y="119"/>
                  </a:lnTo>
                  <a:lnTo>
                    <a:pt x="63" y="102"/>
                  </a:lnTo>
                  <a:lnTo>
                    <a:pt x="60" y="85"/>
                  </a:lnTo>
                  <a:lnTo>
                    <a:pt x="56" y="68"/>
                  </a:lnTo>
                  <a:lnTo>
                    <a:pt x="51" y="51"/>
                  </a:lnTo>
                  <a:lnTo>
                    <a:pt x="44" y="35"/>
                  </a:lnTo>
                  <a:lnTo>
                    <a:pt x="37" y="19"/>
                  </a:lnTo>
                  <a:lnTo>
                    <a:pt x="27" y="4"/>
                  </a:lnTo>
                  <a:lnTo>
                    <a:pt x="24" y="0"/>
                  </a:lnTo>
                  <a:lnTo>
                    <a:pt x="0" y="37"/>
                  </a:lnTo>
                  <a:lnTo>
                    <a:pt x="1" y="39"/>
                  </a:lnTo>
                  <a:lnTo>
                    <a:pt x="1" y="39"/>
                  </a:lnTo>
                  <a:lnTo>
                    <a:pt x="7" y="50"/>
                  </a:lnTo>
                  <a:lnTo>
                    <a:pt x="12" y="62"/>
                  </a:lnTo>
                  <a:lnTo>
                    <a:pt x="16" y="73"/>
                  </a:lnTo>
                  <a:lnTo>
                    <a:pt x="19" y="86"/>
                  </a:lnTo>
                  <a:lnTo>
                    <a:pt x="22" y="99"/>
                  </a:lnTo>
                  <a:lnTo>
                    <a:pt x="24" y="111"/>
                  </a:lnTo>
                  <a:lnTo>
                    <a:pt x="25" y="125"/>
                  </a:lnTo>
                  <a:lnTo>
                    <a:pt x="26" y="137"/>
                  </a:lnTo>
                  <a:lnTo>
                    <a:pt x="26" y="1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1"/>
            <p:cNvSpPr>
              <a:spLocks/>
            </p:cNvSpPr>
            <p:nvPr/>
          </p:nvSpPr>
          <p:spPr bwMode="auto">
            <a:xfrm>
              <a:off x="11093451" y="3089276"/>
              <a:ext cx="619125" cy="427038"/>
            </a:xfrm>
            <a:custGeom>
              <a:avLst/>
              <a:gdLst>
                <a:gd name="T0" fmla="*/ 367 w 390"/>
                <a:gd name="T1" fmla="*/ 77 h 269"/>
                <a:gd name="T2" fmla="*/ 387 w 390"/>
                <a:gd name="T3" fmla="*/ 42 h 269"/>
                <a:gd name="T4" fmla="*/ 371 w 390"/>
                <a:gd name="T5" fmla="*/ 32 h 269"/>
                <a:gd name="T6" fmla="*/ 339 w 390"/>
                <a:gd name="T7" fmla="*/ 17 h 269"/>
                <a:gd name="T8" fmla="*/ 304 w 390"/>
                <a:gd name="T9" fmla="*/ 6 h 269"/>
                <a:gd name="T10" fmla="*/ 267 w 390"/>
                <a:gd name="T11" fmla="*/ 1 h 269"/>
                <a:gd name="T12" fmla="*/ 248 w 390"/>
                <a:gd name="T13" fmla="*/ 0 h 269"/>
                <a:gd name="T14" fmla="*/ 224 w 390"/>
                <a:gd name="T15" fmla="*/ 1 h 269"/>
                <a:gd name="T16" fmla="*/ 198 w 390"/>
                <a:gd name="T17" fmla="*/ 5 h 269"/>
                <a:gd name="T18" fmla="*/ 175 w 390"/>
                <a:gd name="T19" fmla="*/ 11 h 269"/>
                <a:gd name="T20" fmla="*/ 131 w 390"/>
                <a:gd name="T21" fmla="*/ 30 h 269"/>
                <a:gd name="T22" fmla="*/ 91 w 390"/>
                <a:gd name="T23" fmla="*/ 57 h 269"/>
                <a:gd name="T24" fmla="*/ 57 w 390"/>
                <a:gd name="T25" fmla="*/ 91 h 269"/>
                <a:gd name="T26" fmla="*/ 30 w 390"/>
                <a:gd name="T27" fmla="*/ 130 h 269"/>
                <a:gd name="T28" fmla="*/ 11 w 390"/>
                <a:gd name="T29" fmla="*/ 175 h 269"/>
                <a:gd name="T30" fmla="*/ 5 w 390"/>
                <a:gd name="T31" fmla="*/ 199 h 269"/>
                <a:gd name="T32" fmla="*/ 1 w 390"/>
                <a:gd name="T33" fmla="*/ 223 h 269"/>
                <a:gd name="T34" fmla="*/ 0 w 390"/>
                <a:gd name="T35" fmla="*/ 249 h 269"/>
                <a:gd name="T36" fmla="*/ 1 w 390"/>
                <a:gd name="T37" fmla="*/ 253 h 269"/>
                <a:gd name="T38" fmla="*/ 3 w 390"/>
                <a:gd name="T39" fmla="*/ 260 h 269"/>
                <a:gd name="T40" fmla="*/ 9 w 390"/>
                <a:gd name="T41" fmla="*/ 265 h 269"/>
                <a:gd name="T42" fmla="*/ 16 w 390"/>
                <a:gd name="T43" fmla="*/ 268 h 269"/>
                <a:gd name="T44" fmla="*/ 20 w 390"/>
                <a:gd name="T45" fmla="*/ 269 h 269"/>
                <a:gd name="T46" fmla="*/ 27 w 390"/>
                <a:gd name="T47" fmla="*/ 267 h 269"/>
                <a:gd name="T48" fmla="*/ 33 w 390"/>
                <a:gd name="T49" fmla="*/ 263 h 269"/>
                <a:gd name="T50" fmla="*/ 39 w 390"/>
                <a:gd name="T51" fmla="*/ 257 h 269"/>
                <a:gd name="T52" fmla="*/ 40 w 390"/>
                <a:gd name="T53" fmla="*/ 249 h 269"/>
                <a:gd name="T54" fmla="*/ 41 w 390"/>
                <a:gd name="T55" fmla="*/ 227 h 269"/>
                <a:gd name="T56" fmla="*/ 49 w 390"/>
                <a:gd name="T57" fmla="*/ 187 h 269"/>
                <a:gd name="T58" fmla="*/ 65 w 390"/>
                <a:gd name="T59" fmla="*/ 150 h 269"/>
                <a:gd name="T60" fmla="*/ 88 w 390"/>
                <a:gd name="T61" fmla="*/ 116 h 269"/>
                <a:gd name="T62" fmla="*/ 116 w 390"/>
                <a:gd name="T63" fmla="*/ 88 h 269"/>
                <a:gd name="T64" fmla="*/ 149 w 390"/>
                <a:gd name="T65" fmla="*/ 66 h 269"/>
                <a:gd name="T66" fmla="*/ 187 w 390"/>
                <a:gd name="T67" fmla="*/ 49 h 269"/>
                <a:gd name="T68" fmla="*/ 228 w 390"/>
                <a:gd name="T69" fmla="*/ 41 h 269"/>
                <a:gd name="T70" fmla="*/ 248 w 390"/>
                <a:gd name="T71" fmla="*/ 40 h 269"/>
                <a:gd name="T72" fmla="*/ 279 w 390"/>
                <a:gd name="T73" fmla="*/ 42 h 269"/>
                <a:gd name="T74" fmla="*/ 310 w 390"/>
                <a:gd name="T75" fmla="*/ 49 h 269"/>
                <a:gd name="T76" fmla="*/ 338 w 390"/>
                <a:gd name="T77" fmla="*/ 59 h 269"/>
                <a:gd name="T78" fmla="*/ 365 w 390"/>
                <a:gd name="T79" fmla="*/ 7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269">
                  <a:moveTo>
                    <a:pt x="365" y="75"/>
                  </a:moveTo>
                  <a:lnTo>
                    <a:pt x="367" y="77"/>
                  </a:lnTo>
                  <a:lnTo>
                    <a:pt x="390" y="44"/>
                  </a:lnTo>
                  <a:lnTo>
                    <a:pt x="387" y="42"/>
                  </a:lnTo>
                  <a:lnTo>
                    <a:pt x="387" y="42"/>
                  </a:lnTo>
                  <a:lnTo>
                    <a:pt x="371" y="32"/>
                  </a:lnTo>
                  <a:lnTo>
                    <a:pt x="355" y="24"/>
                  </a:lnTo>
                  <a:lnTo>
                    <a:pt x="339" y="17"/>
                  </a:lnTo>
                  <a:lnTo>
                    <a:pt x="321" y="10"/>
                  </a:lnTo>
                  <a:lnTo>
                    <a:pt x="304" y="6"/>
                  </a:lnTo>
                  <a:lnTo>
                    <a:pt x="285" y="3"/>
                  </a:lnTo>
                  <a:lnTo>
                    <a:pt x="267" y="1"/>
                  </a:lnTo>
                  <a:lnTo>
                    <a:pt x="248" y="0"/>
                  </a:lnTo>
                  <a:lnTo>
                    <a:pt x="248" y="0"/>
                  </a:lnTo>
                  <a:lnTo>
                    <a:pt x="236" y="0"/>
                  </a:lnTo>
                  <a:lnTo>
                    <a:pt x="224" y="1"/>
                  </a:lnTo>
                  <a:lnTo>
                    <a:pt x="211" y="3"/>
                  </a:lnTo>
                  <a:lnTo>
                    <a:pt x="198" y="5"/>
                  </a:lnTo>
                  <a:lnTo>
                    <a:pt x="187" y="8"/>
                  </a:lnTo>
                  <a:lnTo>
                    <a:pt x="175" y="11"/>
                  </a:lnTo>
                  <a:lnTo>
                    <a:pt x="152" y="20"/>
                  </a:lnTo>
                  <a:lnTo>
                    <a:pt x="131" y="30"/>
                  </a:lnTo>
                  <a:lnTo>
                    <a:pt x="109" y="43"/>
                  </a:lnTo>
                  <a:lnTo>
                    <a:pt x="91" y="57"/>
                  </a:lnTo>
                  <a:lnTo>
                    <a:pt x="72" y="73"/>
                  </a:lnTo>
                  <a:lnTo>
                    <a:pt x="57" y="91"/>
                  </a:lnTo>
                  <a:lnTo>
                    <a:pt x="43" y="110"/>
                  </a:lnTo>
                  <a:lnTo>
                    <a:pt x="30" y="130"/>
                  </a:lnTo>
                  <a:lnTo>
                    <a:pt x="19" y="153"/>
                  </a:lnTo>
                  <a:lnTo>
                    <a:pt x="11" y="175"/>
                  </a:lnTo>
                  <a:lnTo>
                    <a:pt x="8" y="186"/>
                  </a:lnTo>
                  <a:lnTo>
                    <a:pt x="5" y="199"/>
                  </a:lnTo>
                  <a:lnTo>
                    <a:pt x="3" y="211"/>
                  </a:lnTo>
                  <a:lnTo>
                    <a:pt x="1" y="223"/>
                  </a:lnTo>
                  <a:lnTo>
                    <a:pt x="0" y="237"/>
                  </a:lnTo>
                  <a:lnTo>
                    <a:pt x="0" y="249"/>
                  </a:lnTo>
                  <a:lnTo>
                    <a:pt x="0" y="249"/>
                  </a:lnTo>
                  <a:lnTo>
                    <a:pt x="1" y="253"/>
                  </a:lnTo>
                  <a:lnTo>
                    <a:pt x="2" y="257"/>
                  </a:lnTo>
                  <a:lnTo>
                    <a:pt x="3" y="260"/>
                  </a:lnTo>
                  <a:lnTo>
                    <a:pt x="6" y="263"/>
                  </a:lnTo>
                  <a:lnTo>
                    <a:pt x="9" y="265"/>
                  </a:lnTo>
                  <a:lnTo>
                    <a:pt x="12" y="267"/>
                  </a:lnTo>
                  <a:lnTo>
                    <a:pt x="16" y="268"/>
                  </a:lnTo>
                  <a:lnTo>
                    <a:pt x="20" y="269"/>
                  </a:lnTo>
                  <a:lnTo>
                    <a:pt x="20" y="269"/>
                  </a:lnTo>
                  <a:lnTo>
                    <a:pt x="24" y="268"/>
                  </a:lnTo>
                  <a:lnTo>
                    <a:pt x="27" y="267"/>
                  </a:lnTo>
                  <a:lnTo>
                    <a:pt x="31" y="265"/>
                  </a:lnTo>
                  <a:lnTo>
                    <a:pt x="33" y="263"/>
                  </a:lnTo>
                  <a:lnTo>
                    <a:pt x="37" y="260"/>
                  </a:lnTo>
                  <a:lnTo>
                    <a:pt x="39" y="257"/>
                  </a:lnTo>
                  <a:lnTo>
                    <a:pt x="40" y="253"/>
                  </a:lnTo>
                  <a:lnTo>
                    <a:pt x="40" y="249"/>
                  </a:lnTo>
                  <a:lnTo>
                    <a:pt x="40" y="249"/>
                  </a:lnTo>
                  <a:lnTo>
                    <a:pt x="41" y="227"/>
                  </a:lnTo>
                  <a:lnTo>
                    <a:pt x="44" y="207"/>
                  </a:lnTo>
                  <a:lnTo>
                    <a:pt x="49" y="187"/>
                  </a:lnTo>
                  <a:lnTo>
                    <a:pt x="56" y="168"/>
                  </a:lnTo>
                  <a:lnTo>
                    <a:pt x="65" y="150"/>
                  </a:lnTo>
                  <a:lnTo>
                    <a:pt x="75" y="132"/>
                  </a:lnTo>
                  <a:lnTo>
                    <a:pt x="88" y="116"/>
                  </a:lnTo>
                  <a:lnTo>
                    <a:pt x="101" y="101"/>
                  </a:lnTo>
                  <a:lnTo>
                    <a:pt x="116" y="88"/>
                  </a:lnTo>
                  <a:lnTo>
                    <a:pt x="132" y="76"/>
                  </a:lnTo>
                  <a:lnTo>
                    <a:pt x="149" y="66"/>
                  </a:lnTo>
                  <a:lnTo>
                    <a:pt x="168" y="56"/>
                  </a:lnTo>
                  <a:lnTo>
                    <a:pt x="187" y="49"/>
                  </a:lnTo>
                  <a:lnTo>
                    <a:pt x="206" y="44"/>
                  </a:lnTo>
                  <a:lnTo>
                    <a:pt x="228" y="41"/>
                  </a:lnTo>
                  <a:lnTo>
                    <a:pt x="248" y="40"/>
                  </a:lnTo>
                  <a:lnTo>
                    <a:pt x="248" y="40"/>
                  </a:lnTo>
                  <a:lnTo>
                    <a:pt x="264" y="40"/>
                  </a:lnTo>
                  <a:lnTo>
                    <a:pt x="279" y="42"/>
                  </a:lnTo>
                  <a:lnTo>
                    <a:pt x="295" y="45"/>
                  </a:lnTo>
                  <a:lnTo>
                    <a:pt x="310" y="49"/>
                  </a:lnTo>
                  <a:lnTo>
                    <a:pt x="324" y="54"/>
                  </a:lnTo>
                  <a:lnTo>
                    <a:pt x="338" y="59"/>
                  </a:lnTo>
                  <a:lnTo>
                    <a:pt x="352" y="67"/>
                  </a:lnTo>
                  <a:lnTo>
                    <a:pt x="365" y="75"/>
                  </a:lnTo>
                  <a:lnTo>
                    <a:pt x="365" y="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2234976" y="1257886"/>
            <a:ext cx="570599" cy="570596"/>
            <a:chOff x="2243328" y="1283822"/>
            <a:chExt cx="518726" cy="518724"/>
          </a:xfrm>
          <a:effectLst>
            <a:outerShdw blurRad="63500" sx="102000" sy="102000" algn="ctr" rotWithShape="0">
              <a:prstClr val="black">
                <a:alpha val="40000"/>
              </a:prstClr>
            </a:outerShdw>
          </a:effectLst>
        </p:grpSpPr>
        <p:sp>
          <p:nvSpPr>
            <p:cNvPr id="27" name="Oval 26"/>
            <p:cNvSpPr/>
            <p:nvPr/>
          </p:nvSpPr>
          <p:spPr>
            <a:xfrm>
              <a:off x="2243328" y="1283822"/>
              <a:ext cx="518726" cy="5187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7" idx="1"/>
              <a:endCxn id="27" idx="5"/>
            </p:cNvCxnSpPr>
            <p:nvPr/>
          </p:nvCxnSpPr>
          <p:spPr>
            <a:xfrm>
              <a:off x="2319294" y="1359787"/>
              <a:ext cx="366794" cy="3667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15012" y="19397"/>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5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Carbohydrate Summary</a:t>
            </a:r>
          </a:p>
        </p:txBody>
      </p:sp>
      <p:sp>
        <p:nvSpPr>
          <p:cNvPr id="4" name="Text Placeholder 3"/>
          <p:cNvSpPr>
            <a:spLocks noGrp="1"/>
          </p:cNvSpPr>
          <p:nvPr>
            <p:ph type="body" sz="quarter" idx="13"/>
          </p:nvPr>
        </p:nvSpPr>
        <p:spPr>
          <a:xfrm>
            <a:off x="5353108" y="1655894"/>
            <a:ext cx="3647162" cy="652269"/>
          </a:xfrm>
        </p:spPr>
        <p:txBody>
          <a:bodyPr/>
          <a:lstStyle/>
          <a:p>
            <a:r>
              <a:rPr lang="en-US" dirty="0"/>
              <a:t>Primary fuel; improves endurance and predictors of team sport performance</a:t>
            </a:r>
          </a:p>
        </p:txBody>
      </p:sp>
      <p:sp>
        <p:nvSpPr>
          <p:cNvPr id="5" name="Text Placeholder 4"/>
          <p:cNvSpPr>
            <a:spLocks noGrp="1"/>
          </p:cNvSpPr>
          <p:nvPr>
            <p:ph type="body" sz="quarter" idx="14"/>
          </p:nvPr>
        </p:nvSpPr>
        <p:spPr>
          <a:xfrm>
            <a:off x="5353108" y="4260923"/>
            <a:ext cx="3647162" cy="652269"/>
          </a:xfrm>
        </p:spPr>
        <p:txBody>
          <a:bodyPr/>
          <a:lstStyle/>
          <a:p>
            <a:r>
              <a:rPr lang="en-US" dirty="0"/>
              <a:t>Consume before, during and after when the goal is PERFORMANCE</a:t>
            </a:r>
          </a:p>
        </p:txBody>
      </p:sp>
      <p:sp>
        <p:nvSpPr>
          <p:cNvPr id="6" name="Text Placeholder 5"/>
          <p:cNvSpPr>
            <a:spLocks noGrp="1"/>
          </p:cNvSpPr>
          <p:nvPr>
            <p:ph type="body" sz="quarter" idx="15"/>
          </p:nvPr>
        </p:nvSpPr>
        <p:spPr>
          <a:xfrm>
            <a:off x="5353108" y="3014262"/>
            <a:ext cx="3647162" cy="652269"/>
          </a:xfrm>
        </p:spPr>
        <p:txBody>
          <a:bodyPr/>
          <a:lstStyle/>
          <a:p>
            <a:r>
              <a:rPr lang="en-US" dirty="0"/>
              <a:t>Chose quickly oxidized carbs, including the sugars glucose &amp; sucrose, during training &amp; competition</a:t>
            </a:r>
          </a:p>
        </p:txBody>
      </p:sp>
      <p:sp>
        <p:nvSpPr>
          <p:cNvPr id="10" name="Freeform 13"/>
          <p:cNvSpPr>
            <a:spLocks noEditPoints="1"/>
          </p:cNvSpPr>
          <p:nvPr/>
        </p:nvSpPr>
        <p:spPr bwMode="auto">
          <a:xfrm>
            <a:off x="4922681" y="393049"/>
            <a:ext cx="322301" cy="592180"/>
          </a:xfrm>
          <a:custGeom>
            <a:avLst/>
            <a:gdLst>
              <a:gd name="T0" fmla="*/ 2 w 332"/>
              <a:gd name="T1" fmla="*/ 362 h 610"/>
              <a:gd name="T2" fmla="*/ 16 w 332"/>
              <a:gd name="T3" fmla="*/ 448 h 610"/>
              <a:gd name="T4" fmla="*/ 98 w 332"/>
              <a:gd name="T5" fmla="*/ 522 h 610"/>
              <a:gd name="T6" fmla="*/ 152 w 332"/>
              <a:gd name="T7" fmla="*/ 607 h 610"/>
              <a:gd name="T8" fmla="*/ 179 w 332"/>
              <a:gd name="T9" fmla="*/ 530 h 610"/>
              <a:gd name="T10" fmla="*/ 276 w 332"/>
              <a:gd name="T11" fmla="*/ 497 h 610"/>
              <a:gd name="T12" fmla="*/ 328 w 332"/>
              <a:gd name="T13" fmla="*/ 411 h 610"/>
              <a:gd name="T14" fmla="*/ 326 w 332"/>
              <a:gd name="T15" fmla="*/ 356 h 610"/>
              <a:gd name="T16" fmla="*/ 281 w 332"/>
              <a:gd name="T17" fmla="*/ 355 h 610"/>
              <a:gd name="T18" fmla="*/ 311 w 332"/>
              <a:gd name="T19" fmla="*/ 257 h 610"/>
              <a:gd name="T20" fmla="*/ 294 w 332"/>
              <a:gd name="T21" fmla="*/ 240 h 610"/>
              <a:gd name="T22" fmla="*/ 272 w 332"/>
              <a:gd name="T23" fmla="*/ 233 h 610"/>
              <a:gd name="T24" fmla="*/ 291 w 332"/>
              <a:gd name="T25" fmla="*/ 136 h 610"/>
              <a:gd name="T26" fmla="*/ 270 w 332"/>
              <a:gd name="T27" fmla="*/ 120 h 610"/>
              <a:gd name="T28" fmla="*/ 225 w 332"/>
              <a:gd name="T29" fmla="*/ 119 h 610"/>
              <a:gd name="T30" fmla="*/ 208 w 332"/>
              <a:gd name="T31" fmla="*/ 35 h 610"/>
              <a:gd name="T32" fmla="*/ 165 w 332"/>
              <a:gd name="T33" fmla="*/ 0 h 610"/>
              <a:gd name="T34" fmla="*/ 112 w 332"/>
              <a:gd name="T35" fmla="*/ 62 h 610"/>
              <a:gd name="T36" fmla="*/ 113 w 332"/>
              <a:gd name="T37" fmla="*/ 136 h 610"/>
              <a:gd name="T38" fmla="*/ 53 w 332"/>
              <a:gd name="T39" fmla="*/ 122 h 610"/>
              <a:gd name="T40" fmla="*/ 39 w 332"/>
              <a:gd name="T41" fmla="*/ 160 h 610"/>
              <a:gd name="T42" fmla="*/ 66 w 332"/>
              <a:gd name="T43" fmla="*/ 242 h 610"/>
              <a:gd name="T44" fmla="*/ 31 w 332"/>
              <a:gd name="T45" fmla="*/ 242 h 610"/>
              <a:gd name="T46" fmla="*/ 22 w 332"/>
              <a:gd name="T47" fmla="*/ 277 h 610"/>
              <a:gd name="T48" fmla="*/ 37 w 332"/>
              <a:gd name="T49" fmla="*/ 353 h 610"/>
              <a:gd name="T50" fmla="*/ 166 w 332"/>
              <a:gd name="T51" fmla="*/ 287 h 610"/>
              <a:gd name="T52" fmla="*/ 174 w 332"/>
              <a:gd name="T53" fmla="*/ 303 h 610"/>
              <a:gd name="T54" fmla="*/ 151 w 332"/>
              <a:gd name="T55" fmla="*/ 405 h 610"/>
              <a:gd name="T56" fmla="*/ 182 w 332"/>
              <a:gd name="T57" fmla="*/ 415 h 610"/>
              <a:gd name="T58" fmla="*/ 142 w 332"/>
              <a:gd name="T59" fmla="*/ 405 h 610"/>
              <a:gd name="T60" fmla="*/ 224 w 332"/>
              <a:gd name="T61" fmla="*/ 497 h 610"/>
              <a:gd name="T62" fmla="*/ 183 w 332"/>
              <a:gd name="T63" fmla="*/ 476 h 610"/>
              <a:gd name="T64" fmla="*/ 251 w 332"/>
              <a:gd name="T65" fmla="*/ 392 h 610"/>
              <a:gd name="T66" fmla="*/ 287 w 332"/>
              <a:gd name="T67" fmla="*/ 443 h 610"/>
              <a:gd name="T68" fmla="*/ 217 w 332"/>
              <a:gd name="T69" fmla="*/ 371 h 610"/>
              <a:gd name="T70" fmla="*/ 181 w 332"/>
              <a:gd name="T71" fmla="*/ 363 h 610"/>
              <a:gd name="T72" fmla="*/ 229 w 332"/>
              <a:gd name="T73" fmla="*/ 284 h 610"/>
              <a:gd name="T74" fmla="*/ 275 w 332"/>
              <a:gd name="T75" fmla="*/ 312 h 610"/>
              <a:gd name="T76" fmla="*/ 220 w 332"/>
              <a:gd name="T77" fmla="*/ 248 h 610"/>
              <a:gd name="T78" fmla="*/ 181 w 332"/>
              <a:gd name="T79" fmla="*/ 230 h 610"/>
              <a:gd name="T80" fmla="*/ 237 w 332"/>
              <a:gd name="T81" fmla="*/ 158 h 610"/>
              <a:gd name="T82" fmla="*/ 252 w 332"/>
              <a:gd name="T83" fmla="*/ 215 h 610"/>
              <a:gd name="T84" fmla="*/ 197 w 332"/>
              <a:gd name="T85" fmla="*/ 75 h 610"/>
              <a:gd name="T86" fmla="*/ 174 w 332"/>
              <a:gd name="T87" fmla="*/ 156 h 610"/>
              <a:gd name="T88" fmla="*/ 132 w 332"/>
              <a:gd name="T89" fmla="*/ 96 h 610"/>
              <a:gd name="T90" fmla="*/ 168 w 332"/>
              <a:gd name="T91" fmla="*/ 29 h 610"/>
              <a:gd name="T92" fmla="*/ 138 w 332"/>
              <a:gd name="T93" fmla="*/ 197 h 610"/>
              <a:gd name="T94" fmla="*/ 143 w 332"/>
              <a:gd name="T95" fmla="*/ 262 h 610"/>
              <a:gd name="T96" fmla="*/ 80 w 332"/>
              <a:gd name="T97" fmla="*/ 215 h 610"/>
              <a:gd name="T98" fmla="*/ 153 w 332"/>
              <a:gd name="T99" fmla="*/ 375 h 610"/>
              <a:gd name="T100" fmla="*/ 95 w 332"/>
              <a:gd name="T101" fmla="*/ 359 h 610"/>
              <a:gd name="T102" fmla="*/ 49 w 332"/>
              <a:gd name="T103" fmla="*/ 280 h 610"/>
              <a:gd name="T104" fmla="*/ 128 w 332"/>
              <a:gd name="T105" fmla="*/ 307 h 610"/>
              <a:gd name="T106" fmla="*/ 152 w 332"/>
              <a:gd name="T107" fmla="*/ 505 h 610"/>
              <a:gd name="T108" fmla="*/ 85 w 332"/>
              <a:gd name="T109" fmla="*/ 486 h 610"/>
              <a:gd name="T110" fmla="*/ 30 w 332"/>
              <a:gd name="T111" fmla="*/ 395 h 610"/>
              <a:gd name="T112" fmla="*/ 125 w 332"/>
              <a:gd name="T113" fmla="*/ 42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610">
                <a:moveTo>
                  <a:pt x="21" y="351"/>
                </a:moveTo>
                <a:lnTo>
                  <a:pt x="21" y="351"/>
                </a:lnTo>
                <a:lnTo>
                  <a:pt x="16" y="352"/>
                </a:lnTo>
                <a:lnTo>
                  <a:pt x="13" y="353"/>
                </a:lnTo>
                <a:lnTo>
                  <a:pt x="9" y="354"/>
                </a:lnTo>
                <a:lnTo>
                  <a:pt x="6" y="356"/>
                </a:lnTo>
                <a:lnTo>
                  <a:pt x="6" y="356"/>
                </a:lnTo>
                <a:lnTo>
                  <a:pt x="4" y="359"/>
                </a:lnTo>
                <a:lnTo>
                  <a:pt x="2" y="362"/>
                </a:lnTo>
                <a:lnTo>
                  <a:pt x="0" y="366"/>
                </a:lnTo>
                <a:lnTo>
                  <a:pt x="0" y="371"/>
                </a:lnTo>
                <a:lnTo>
                  <a:pt x="0" y="371"/>
                </a:lnTo>
                <a:lnTo>
                  <a:pt x="0" y="382"/>
                </a:lnTo>
                <a:lnTo>
                  <a:pt x="1" y="395"/>
                </a:lnTo>
                <a:lnTo>
                  <a:pt x="4" y="411"/>
                </a:lnTo>
                <a:lnTo>
                  <a:pt x="9" y="429"/>
                </a:lnTo>
                <a:lnTo>
                  <a:pt x="12" y="439"/>
                </a:lnTo>
                <a:lnTo>
                  <a:pt x="16" y="448"/>
                </a:lnTo>
                <a:lnTo>
                  <a:pt x="22" y="458"/>
                </a:lnTo>
                <a:lnTo>
                  <a:pt x="28" y="468"/>
                </a:lnTo>
                <a:lnTo>
                  <a:pt x="34" y="477"/>
                </a:lnTo>
                <a:lnTo>
                  <a:pt x="42" y="485"/>
                </a:lnTo>
                <a:lnTo>
                  <a:pt x="42" y="485"/>
                </a:lnTo>
                <a:lnTo>
                  <a:pt x="56" y="497"/>
                </a:lnTo>
                <a:lnTo>
                  <a:pt x="71" y="508"/>
                </a:lnTo>
                <a:lnTo>
                  <a:pt x="84" y="516"/>
                </a:lnTo>
                <a:lnTo>
                  <a:pt x="98" y="522"/>
                </a:lnTo>
                <a:lnTo>
                  <a:pt x="112" y="526"/>
                </a:lnTo>
                <a:lnTo>
                  <a:pt x="125" y="529"/>
                </a:lnTo>
                <a:lnTo>
                  <a:pt x="136" y="530"/>
                </a:lnTo>
                <a:lnTo>
                  <a:pt x="148" y="530"/>
                </a:lnTo>
                <a:lnTo>
                  <a:pt x="148" y="530"/>
                </a:lnTo>
                <a:lnTo>
                  <a:pt x="148" y="530"/>
                </a:lnTo>
                <a:lnTo>
                  <a:pt x="148" y="530"/>
                </a:lnTo>
                <a:lnTo>
                  <a:pt x="152" y="530"/>
                </a:lnTo>
                <a:lnTo>
                  <a:pt x="152" y="607"/>
                </a:lnTo>
                <a:lnTo>
                  <a:pt x="152" y="607"/>
                </a:lnTo>
                <a:lnTo>
                  <a:pt x="153" y="609"/>
                </a:lnTo>
                <a:lnTo>
                  <a:pt x="155" y="610"/>
                </a:lnTo>
                <a:lnTo>
                  <a:pt x="177" y="610"/>
                </a:lnTo>
                <a:lnTo>
                  <a:pt x="177" y="610"/>
                </a:lnTo>
                <a:lnTo>
                  <a:pt x="179" y="609"/>
                </a:lnTo>
                <a:lnTo>
                  <a:pt x="179" y="607"/>
                </a:lnTo>
                <a:lnTo>
                  <a:pt x="179" y="530"/>
                </a:lnTo>
                <a:lnTo>
                  <a:pt x="179" y="530"/>
                </a:lnTo>
                <a:lnTo>
                  <a:pt x="184" y="530"/>
                </a:lnTo>
                <a:lnTo>
                  <a:pt x="184" y="530"/>
                </a:lnTo>
                <a:lnTo>
                  <a:pt x="196" y="530"/>
                </a:lnTo>
                <a:lnTo>
                  <a:pt x="208" y="529"/>
                </a:lnTo>
                <a:lnTo>
                  <a:pt x="220" y="526"/>
                </a:lnTo>
                <a:lnTo>
                  <a:pt x="234" y="522"/>
                </a:lnTo>
                <a:lnTo>
                  <a:pt x="248" y="516"/>
                </a:lnTo>
                <a:lnTo>
                  <a:pt x="262" y="508"/>
                </a:lnTo>
                <a:lnTo>
                  <a:pt x="276" y="497"/>
                </a:lnTo>
                <a:lnTo>
                  <a:pt x="290" y="485"/>
                </a:lnTo>
                <a:lnTo>
                  <a:pt x="290" y="485"/>
                </a:lnTo>
                <a:lnTo>
                  <a:pt x="298" y="476"/>
                </a:lnTo>
                <a:lnTo>
                  <a:pt x="304" y="468"/>
                </a:lnTo>
                <a:lnTo>
                  <a:pt x="310" y="458"/>
                </a:lnTo>
                <a:lnTo>
                  <a:pt x="315" y="448"/>
                </a:lnTo>
                <a:lnTo>
                  <a:pt x="320" y="439"/>
                </a:lnTo>
                <a:lnTo>
                  <a:pt x="323" y="429"/>
                </a:lnTo>
                <a:lnTo>
                  <a:pt x="328" y="411"/>
                </a:lnTo>
                <a:lnTo>
                  <a:pt x="331" y="395"/>
                </a:lnTo>
                <a:lnTo>
                  <a:pt x="332" y="382"/>
                </a:lnTo>
                <a:lnTo>
                  <a:pt x="332" y="371"/>
                </a:lnTo>
                <a:lnTo>
                  <a:pt x="332" y="371"/>
                </a:lnTo>
                <a:lnTo>
                  <a:pt x="332" y="366"/>
                </a:lnTo>
                <a:lnTo>
                  <a:pt x="331" y="362"/>
                </a:lnTo>
                <a:lnTo>
                  <a:pt x="329" y="359"/>
                </a:lnTo>
                <a:lnTo>
                  <a:pt x="326" y="356"/>
                </a:lnTo>
                <a:lnTo>
                  <a:pt x="326" y="356"/>
                </a:lnTo>
                <a:lnTo>
                  <a:pt x="323" y="354"/>
                </a:lnTo>
                <a:lnTo>
                  <a:pt x="319" y="353"/>
                </a:lnTo>
                <a:lnTo>
                  <a:pt x="315" y="352"/>
                </a:lnTo>
                <a:lnTo>
                  <a:pt x="311" y="351"/>
                </a:lnTo>
                <a:lnTo>
                  <a:pt x="310" y="351"/>
                </a:lnTo>
                <a:lnTo>
                  <a:pt x="310" y="351"/>
                </a:lnTo>
                <a:lnTo>
                  <a:pt x="295" y="353"/>
                </a:lnTo>
                <a:lnTo>
                  <a:pt x="281" y="355"/>
                </a:lnTo>
                <a:lnTo>
                  <a:pt x="281" y="355"/>
                </a:lnTo>
                <a:lnTo>
                  <a:pt x="287" y="347"/>
                </a:lnTo>
                <a:lnTo>
                  <a:pt x="292" y="339"/>
                </a:lnTo>
                <a:lnTo>
                  <a:pt x="296" y="331"/>
                </a:lnTo>
                <a:lnTo>
                  <a:pt x="300" y="322"/>
                </a:lnTo>
                <a:lnTo>
                  <a:pt x="305" y="306"/>
                </a:lnTo>
                <a:lnTo>
                  <a:pt x="308" y="291"/>
                </a:lnTo>
                <a:lnTo>
                  <a:pt x="310" y="277"/>
                </a:lnTo>
                <a:lnTo>
                  <a:pt x="311" y="267"/>
                </a:lnTo>
                <a:lnTo>
                  <a:pt x="311" y="257"/>
                </a:lnTo>
                <a:lnTo>
                  <a:pt x="311" y="257"/>
                </a:lnTo>
                <a:lnTo>
                  <a:pt x="310" y="253"/>
                </a:lnTo>
                <a:lnTo>
                  <a:pt x="309" y="250"/>
                </a:lnTo>
                <a:lnTo>
                  <a:pt x="307" y="247"/>
                </a:lnTo>
                <a:lnTo>
                  <a:pt x="304" y="244"/>
                </a:lnTo>
                <a:lnTo>
                  <a:pt x="304" y="244"/>
                </a:lnTo>
                <a:lnTo>
                  <a:pt x="301" y="242"/>
                </a:lnTo>
                <a:lnTo>
                  <a:pt x="298" y="240"/>
                </a:lnTo>
                <a:lnTo>
                  <a:pt x="294" y="240"/>
                </a:lnTo>
                <a:lnTo>
                  <a:pt x="291" y="239"/>
                </a:lnTo>
                <a:lnTo>
                  <a:pt x="289" y="239"/>
                </a:lnTo>
                <a:lnTo>
                  <a:pt x="289" y="239"/>
                </a:lnTo>
                <a:lnTo>
                  <a:pt x="277" y="241"/>
                </a:lnTo>
                <a:lnTo>
                  <a:pt x="266" y="243"/>
                </a:lnTo>
                <a:lnTo>
                  <a:pt x="266" y="243"/>
                </a:lnTo>
                <a:lnTo>
                  <a:pt x="266" y="242"/>
                </a:lnTo>
                <a:lnTo>
                  <a:pt x="266" y="242"/>
                </a:lnTo>
                <a:lnTo>
                  <a:pt x="272" y="233"/>
                </a:lnTo>
                <a:lnTo>
                  <a:pt x="278" y="225"/>
                </a:lnTo>
                <a:lnTo>
                  <a:pt x="283" y="217"/>
                </a:lnTo>
                <a:lnTo>
                  <a:pt x="286" y="209"/>
                </a:lnTo>
                <a:lnTo>
                  <a:pt x="289" y="200"/>
                </a:lnTo>
                <a:lnTo>
                  <a:pt x="291" y="191"/>
                </a:lnTo>
                <a:lnTo>
                  <a:pt x="293" y="175"/>
                </a:lnTo>
                <a:lnTo>
                  <a:pt x="293" y="160"/>
                </a:lnTo>
                <a:lnTo>
                  <a:pt x="293" y="148"/>
                </a:lnTo>
                <a:lnTo>
                  <a:pt x="291" y="136"/>
                </a:lnTo>
                <a:lnTo>
                  <a:pt x="291" y="136"/>
                </a:lnTo>
                <a:lnTo>
                  <a:pt x="290" y="132"/>
                </a:lnTo>
                <a:lnTo>
                  <a:pt x="288" y="129"/>
                </a:lnTo>
                <a:lnTo>
                  <a:pt x="286" y="126"/>
                </a:lnTo>
                <a:lnTo>
                  <a:pt x="283" y="124"/>
                </a:lnTo>
                <a:lnTo>
                  <a:pt x="283" y="124"/>
                </a:lnTo>
                <a:lnTo>
                  <a:pt x="279" y="122"/>
                </a:lnTo>
                <a:lnTo>
                  <a:pt x="275" y="121"/>
                </a:lnTo>
                <a:lnTo>
                  <a:pt x="270" y="120"/>
                </a:lnTo>
                <a:lnTo>
                  <a:pt x="266" y="121"/>
                </a:lnTo>
                <a:lnTo>
                  <a:pt x="266" y="121"/>
                </a:lnTo>
                <a:lnTo>
                  <a:pt x="253" y="124"/>
                </a:lnTo>
                <a:lnTo>
                  <a:pt x="241" y="128"/>
                </a:lnTo>
                <a:lnTo>
                  <a:pt x="228" y="132"/>
                </a:lnTo>
                <a:lnTo>
                  <a:pt x="218" y="137"/>
                </a:lnTo>
                <a:lnTo>
                  <a:pt x="218" y="137"/>
                </a:lnTo>
                <a:lnTo>
                  <a:pt x="222" y="128"/>
                </a:lnTo>
                <a:lnTo>
                  <a:pt x="225" y="119"/>
                </a:lnTo>
                <a:lnTo>
                  <a:pt x="227" y="109"/>
                </a:lnTo>
                <a:lnTo>
                  <a:pt x="228" y="98"/>
                </a:lnTo>
                <a:lnTo>
                  <a:pt x="228" y="98"/>
                </a:lnTo>
                <a:lnTo>
                  <a:pt x="227" y="89"/>
                </a:lnTo>
                <a:lnTo>
                  <a:pt x="226" y="80"/>
                </a:lnTo>
                <a:lnTo>
                  <a:pt x="224" y="72"/>
                </a:lnTo>
                <a:lnTo>
                  <a:pt x="222" y="64"/>
                </a:lnTo>
                <a:lnTo>
                  <a:pt x="215" y="48"/>
                </a:lnTo>
                <a:lnTo>
                  <a:pt x="208" y="35"/>
                </a:lnTo>
                <a:lnTo>
                  <a:pt x="200" y="24"/>
                </a:lnTo>
                <a:lnTo>
                  <a:pt x="192" y="14"/>
                </a:lnTo>
                <a:lnTo>
                  <a:pt x="182" y="5"/>
                </a:lnTo>
                <a:lnTo>
                  <a:pt x="182" y="5"/>
                </a:lnTo>
                <a:lnTo>
                  <a:pt x="179" y="3"/>
                </a:lnTo>
                <a:lnTo>
                  <a:pt x="176" y="1"/>
                </a:lnTo>
                <a:lnTo>
                  <a:pt x="172" y="0"/>
                </a:lnTo>
                <a:lnTo>
                  <a:pt x="168" y="0"/>
                </a:lnTo>
                <a:lnTo>
                  <a:pt x="165" y="0"/>
                </a:lnTo>
                <a:lnTo>
                  <a:pt x="161" y="1"/>
                </a:lnTo>
                <a:lnTo>
                  <a:pt x="157" y="3"/>
                </a:lnTo>
                <a:lnTo>
                  <a:pt x="154" y="5"/>
                </a:lnTo>
                <a:lnTo>
                  <a:pt x="154" y="5"/>
                </a:lnTo>
                <a:lnTo>
                  <a:pt x="144" y="13"/>
                </a:lnTo>
                <a:lnTo>
                  <a:pt x="136" y="23"/>
                </a:lnTo>
                <a:lnTo>
                  <a:pt x="128" y="33"/>
                </a:lnTo>
                <a:lnTo>
                  <a:pt x="119" y="46"/>
                </a:lnTo>
                <a:lnTo>
                  <a:pt x="112" y="62"/>
                </a:lnTo>
                <a:lnTo>
                  <a:pt x="109" y="69"/>
                </a:lnTo>
                <a:lnTo>
                  <a:pt x="107" y="78"/>
                </a:lnTo>
                <a:lnTo>
                  <a:pt x="105" y="86"/>
                </a:lnTo>
                <a:lnTo>
                  <a:pt x="105" y="95"/>
                </a:lnTo>
                <a:lnTo>
                  <a:pt x="105" y="95"/>
                </a:lnTo>
                <a:lnTo>
                  <a:pt x="105" y="107"/>
                </a:lnTo>
                <a:lnTo>
                  <a:pt x="107" y="117"/>
                </a:lnTo>
                <a:lnTo>
                  <a:pt x="109" y="127"/>
                </a:lnTo>
                <a:lnTo>
                  <a:pt x="113" y="136"/>
                </a:lnTo>
                <a:lnTo>
                  <a:pt x="113" y="136"/>
                </a:lnTo>
                <a:lnTo>
                  <a:pt x="102" y="132"/>
                </a:lnTo>
                <a:lnTo>
                  <a:pt x="91" y="127"/>
                </a:lnTo>
                <a:lnTo>
                  <a:pt x="79" y="124"/>
                </a:lnTo>
                <a:lnTo>
                  <a:pt x="66" y="121"/>
                </a:lnTo>
                <a:lnTo>
                  <a:pt x="66" y="121"/>
                </a:lnTo>
                <a:lnTo>
                  <a:pt x="62" y="120"/>
                </a:lnTo>
                <a:lnTo>
                  <a:pt x="57" y="121"/>
                </a:lnTo>
                <a:lnTo>
                  <a:pt x="53" y="122"/>
                </a:lnTo>
                <a:lnTo>
                  <a:pt x="49" y="124"/>
                </a:lnTo>
                <a:lnTo>
                  <a:pt x="49" y="124"/>
                </a:lnTo>
                <a:lnTo>
                  <a:pt x="46" y="126"/>
                </a:lnTo>
                <a:lnTo>
                  <a:pt x="44" y="129"/>
                </a:lnTo>
                <a:lnTo>
                  <a:pt x="42" y="132"/>
                </a:lnTo>
                <a:lnTo>
                  <a:pt x="41" y="136"/>
                </a:lnTo>
                <a:lnTo>
                  <a:pt x="41" y="136"/>
                </a:lnTo>
                <a:lnTo>
                  <a:pt x="39" y="148"/>
                </a:lnTo>
                <a:lnTo>
                  <a:pt x="39" y="160"/>
                </a:lnTo>
                <a:lnTo>
                  <a:pt x="39" y="175"/>
                </a:lnTo>
                <a:lnTo>
                  <a:pt x="42" y="191"/>
                </a:lnTo>
                <a:lnTo>
                  <a:pt x="43" y="200"/>
                </a:lnTo>
                <a:lnTo>
                  <a:pt x="46" y="209"/>
                </a:lnTo>
                <a:lnTo>
                  <a:pt x="50" y="217"/>
                </a:lnTo>
                <a:lnTo>
                  <a:pt x="54" y="225"/>
                </a:lnTo>
                <a:lnTo>
                  <a:pt x="59" y="233"/>
                </a:lnTo>
                <a:lnTo>
                  <a:pt x="66" y="242"/>
                </a:lnTo>
                <a:lnTo>
                  <a:pt x="66" y="242"/>
                </a:lnTo>
                <a:lnTo>
                  <a:pt x="67" y="243"/>
                </a:lnTo>
                <a:lnTo>
                  <a:pt x="67" y="243"/>
                </a:lnTo>
                <a:lnTo>
                  <a:pt x="55" y="241"/>
                </a:lnTo>
                <a:lnTo>
                  <a:pt x="43" y="239"/>
                </a:lnTo>
                <a:lnTo>
                  <a:pt x="41" y="239"/>
                </a:lnTo>
                <a:lnTo>
                  <a:pt x="41" y="239"/>
                </a:lnTo>
                <a:lnTo>
                  <a:pt x="38" y="240"/>
                </a:lnTo>
                <a:lnTo>
                  <a:pt x="34" y="240"/>
                </a:lnTo>
                <a:lnTo>
                  <a:pt x="31" y="242"/>
                </a:lnTo>
                <a:lnTo>
                  <a:pt x="28" y="244"/>
                </a:lnTo>
                <a:lnTo>
                  <a:pt x="28" y="244"/>
                </a:lnTo>
                <a:lnTo>
                  <a:pt x="25" y="247"/>
                </a:lnTo>
                <a:lnTo>
                  <a:pt x="23" y="250"/>
                </a:lnTo>
                <a:lnTo>
                  <a:pt x="22" y="253"/>
                </a:lnTo>
                <a:lnTo>
                  <a:pt x="21" y="257"/>
                </a:lnTo>
                <a:lnTo>
                  <a:pt x="21" y="257"/>
                </a:lnTo>
                <a:lnTo>
                  <a:pt x="21" y="267"/>
                </a:lnTo>
                <a:lnTo>
                  <a:pt x="22" y="277"/>
                </a:lnTo>
                <a:lnTo>
                  <a:pt x="24" y="291"/>
                </a:lnTo>
                <a:lnTo>
                  <a:pt x="27" y="306"/>
                </a:lnTo>
                <a:lnTo>
                  <a:pt x="32" y="322"/>
                </a:lnTo>
                <a:lnTo>
                  <a:pt x="36" y="331"/>
                </a:lnTo>
                <a:lnTo>
                  <a:pt x="40" y="339"/>
                </a:lnTo>
                <a:lnTo>
                  <a:pt x="45" y="347"/>
                </a:lnTo>
                <a:lnTo>
                  <a:pt x="51" y="355"/>
                </a:lnTo>
                <a:lnTo>
                  <a:pt x="51" y="355"/>
                </a:lnTo>
                <a:lnTo>
                  <a:pt x="37" y="353"/>
                </a:lnTo>
                <a:lnTo>
                  <a:pt x="22" y="351"/>
                </a:lnTo>
                <a:lnTo>
                  <a:pt x="21" y="351"/>
                </a:lnTo>
                <a:close/>
                <a:moveTo>
                  <a:pt x="154" y="289"/>
                </a:moveTo>
                <a:lnTo>
                  <a:pt x="154" y="289"/>
                </a:lnTo>
                <a:lnTo>
                  <a:pt x="158" y="289"/>
                </a:lnTo>
                <a:lnTo>
                  <a:pt x="158" y="289"/>
                </a:lnTo>
                <a:lnTo>
                  <a:pt x="162" y="288"/>
                </a:lnTo>
                <a:lnTo>
                  <a:pt x="166" y="287"/>
                </a:lnTo>
                <a:lnTo>
                  <a:pt x="166" y="287"/>
                </a:lnTo>
                <a:lnTo>
                  <a:pt x="170" y="288"/>
                </a:lnTo>
                <a:lnTo>
                  <a:pt x="174" y="289"/>
                </a:lnTo>
                <a:lnTo>
                  <a:pt x="174" y="289"/>
                </a:lnTo>
                <a:lnTo>
                  <a:pt x="178" y="289"/>
                </a:lnTo>
                <a:lnTo>
                  <a:pt x="178" y="289"/>
                </a:lnTo>
                <a:lnTo>
                  <a:pt x="184" y="289"/>
                </a:lnTo>
                <a:lnTo>
                  <a:pt x="184" y="289"/>
                </a:lnTo>
                <a:lnTo>
                  <a:pt x="178" y="296"/>
                </a:lnTo>
                <a:lnTo>
                  <a:pt x="174" y="303"/>
                </a:lnTo>
                <a:lnTo>
                  <a:pt x="166" y="317"/>
                </a:lnTo>
                <a:lnTo>
                  <a:pt x="166" y="317"/>
                </a:lnTo>
                <a:lnTo>
                  <a:pt x="158" y="303"/>
                </a:lnTo>
                <a:lnTo>
                  <a:pt x="154" y="296"/>
                </a:lnTo>
                <a:lnTo>
                  <a:pt x="148" y="289"/>
                </a:lnTo>
                <a:lnTo>
                  <a:pt x="148" y="289"/>
                </a:lnTo>
                <a:lnTo>
                  <a:pt x="154" y="289"/>
                </a:lnTo>
                <a:lnTo>
                  <a:pt x="154" y="289"/>
                </a:lnTo>
                <a:close/>
                <a:moveTo>
                  <a:pt x="151" y="405"/>
                </a:moveTo>
                <a:lnTo>
                  <a:pt x="151" y="405"/>
                </a:lnTo>
                <a:lnTo>
                  <a:pt x="166" y="404"/>
                </a:lnTo>
                <a:lnTo>
                  <a:pt x="166" y="404"/>
                </a:lnTo>
                <a:lnTo>
                  <a:pt x="181" y="405"/>
                </a:lnTo>
                <a:lnTo>
                  <a:pt x="181" y="405"/>
                </a:lnTo>
                <a:lnTo>
                  <a:pt x="190" y="405"/>
                </a:lnTo>
                <a:lnTo>
                  <a:pt x="190" y="405"/>
                </a:lnTo>
                <a:lnTo>
                  <a:pt x="190" y="405"/>
                </a:lnTo>
                <a:lnTo>
                  <a:pt x="182" y="415"/>
                </a:lnTo>
                <a:lnTo>
                  <a:pt x="176" y="424"/>
                </a:lnTo>
                <a:lnTo>
                  <a:pt x="171" y="433"/>
                </a:lnTo>
                <a:lnTo>
                  <a:pt x="166" y="443"/>
                </a:lnTo>
                <a:lnTo>
                  <a:pt x="166" y="443"/>
                </a:lnTo>
                <a:lnTo>
                  <a:pt x="162" y="433"/>
                </a:lnTo>
                <a:lnTo>
                  <a:pt x="156" y="424"/>
                </a:lnTo>
                <a:lnTo>
                  <a:pt x="150" y="415"/>
                </a:lnTo>
                <a:lnTo>
                  <a:pt x="142" y="405"/>
                </a:lnTo>
                <a:lnTo>
                  <a:pt x="142" y="405"/>
                </a:lnTo>
                <a:lnTo>
                  <a:pt x="142" y="405"/>
                </a:lnTo>
                <a:lnTo>
                  <a:pt x="151" y="405"/>
                </a:lnTo>
                <a:lnTo>
                  <a:pt x="151" y="405"/>
                </a:lnTo>
                <a:close/>
                <a:moveTo>
                  <a:pt x="269" y="468"/>
                </a:moveTo>
                <a:lnTo>
                  <a:pt x="269" y="468"/>
                </a:lnTo>
                <a:lnTo>
                  <a:pt x="258" y="478"/>
                </a:lnTo>
                <a:lnTo>
                  <a:pt x="247" y="486"/>
                </a:lnTo>
                <a:lnTo>
                  <a:pt x="236" y="492"/>
                </a:lnTo>
                <a:lnTo>
                  <a:pt x="224" y="497"/>
                </a:lnTo>
                <a:lnTo>
                  <a:pt x="213" y="501"/>
                </a:lnTo>
                <a:lnTo>
                  <a:pt x="203" y="504"/>
                </a:lnTo>
                <a:lnTo>
                  <a:pt x="194" y="505"/>
                </a:lnTo>
                <a:lnTo>
                  <a:pt x="184" y="505"/>
                </a:lnTo>
                <a:lnTo>
                  <a:pt x="184" y="505"/>
                </a:lnTo>
                <a:lnTo>
                  <a:pt x="180" y="505"/>
                </a:lnTo>
                <a:lnTo>
                  <a:pt x="180" y="505"/>
                </a:lnTo>
                <a:lnTo>
                  <a:pt x="181" y="492"/>
                </a:lnTo>
                <a:lnTo>
                  <a:pt x="183" y="476"/>
                </a:lnTo>
                <a:lnTo>
                  <a:pt x="186" y="467"/>
                </a:lnTo>
                <a:lnTo>
                  <a:pt x="190" y="457"/>
                </a:lnTo>
                <a:lnTo>
                  <a:pt x="195" y="446"/>
                </a:lnTo>
                <a:lnTo>
                  <a:pt x="200" y="436"/>
                </a:lnTo>
                <a:lnTo>
                  <a:pt x="207" y="426"/>
                </a:lnTo>
                <a:lnTo>
                  <a:pt x="215" y="417"/>
                </a:lnTo>
                <a:lnTo>
                  <a:pt x="225" y="407"/>
                </a:lnTo>
                <a:lnTo>
                  <a:pt x="237" y="399"/>
                </a:lnTo>
                <a:lnTo>
                  <a:pt x="251" y="392"/>
                </a:lnTo>
                <a:lnTo>
                  <a:pt x="266" y="386"/>
                </a:lnTo>
                <a:lnTo>
                  <a:pt x="284" y="381"/>
                </a:lnTo>
                <a:lnTo>
                  <a:pt x="304" y="378"/>
                </a:lnTo>
                <a:lnTo>
                  <a:pt x="304" y="378"/>
                </a:lnTo>
                <a:lnTo>
                  <a:pt x="302" y="395"/>
                </a:lnTo>
                <a:lnTo>
                  <a:pt x="300" y="406"/>
                </a:lnTo>
                <a:lnTo>
                  <a:pt x="297" y="419"/>
                </a:lnTo>
                <a:lnTo>
                  <a:pt x="293" y="431"/>
                </a:lnTo>
                <a:lnTo>
                  <a:pt x="287" y="443"/>
                </a:lnTo>
                <a:lnTo>
                  <a:pt x="280" y="457"/>
                </a:lnTo>
                <a:lnTo>
                  <a:pt x="269" y="468"/>
                </a:lnTo>
                <a:lnTo>
                  <a:pt x="269" y="468"/>
                </a:lnTo>
                <a:close/>
                <a:moveTo>
                  <a:pt x="255" y="344"/>
                </a:moveTo>
                <a:lnTo>
                  <a:pt x="255" y="344"/>
                </a:lnTo>
                <a:lnTo>
                  <a:pt x="246" y="352"/>
                </a:lnTo>
                <a:lnTo>
                  <a:pt x="237" y="359"/>
                </a:lnTo>
                <a:lnTo>
                  <a:pt x="226" y="365"/>
                </a:lnTo>
                <a:lnTo>
                  <a:pt x="217" y="371"/>
                </a:lnTo>
                <a:lnTo>
                  <a:pt x="202" y="377"/>
                </a:lnTo>
                <a:lnTo>
                  <a:pt x="193" y="379"/>
                </a:lnTo>
                <a:lnTo>
                  <a:pt x="188" y="379"/>
                </a:lnTo>
                <a:lnTo>
                  <a:pt x="188" y="379"/>
                </a:lnTo>
                <a:lnTo>
                  <a:pt x="180" y="379"/>
                </a:lnTo>
                <a:lnTo>
                  <a:pt x="180" y="379"/>
                </a:lnTo>
                <a:lnTo>
                  <a:pt x="180" y="376"/>
                </a:lnTo>
                <a:lnTo>
                  <a:pt x="180" y="376"/>
                </a:lnTo>
                <a:lnTo>
                  <a:pt x="181" y="363"/>
                </a:lnTo>
                <a:lnTo>
                  <a:pt x="183" y="349"/>
                </a:lnTo>
                <a:lnTo>
                  <a:pt x="186" y="341"/>
                </a:lnTo>
                <a:lnTo>
                  <a:pt x="190" y="332"/>
                </a:lnTo>
                <a:lnTo>
                  <a:pt x="193" y="323"/>
                </a:lnTo>
                <a:lnTo>
                  <a:pt x="198" y="315"/>
                </a:lnTo>
                <a:lnTo>
                  <a:pt x="204" y="306"/>
                </a:lnTo>
                <a:lnTo>
                  <a:pt x="211" y="299"/>
                </a:lnTo>
                <a:lnTo>
                  <a:pt x="219" y="291"/>
                </a:lnTo>
                <a:lnTo>
                  <a:pt x="229" y="284"/>
                </a:lnTo>
                <a:lnTo>
                  <a:pt x="241" y="277"/>
                </a:lnTo>
                <a:lnTo>
                  <a:pt x="253" y="272"/>
                </a:lnTo>
                <a:lnTo>
                  <a:pt x="267" y="268"/>
                </a:lnTo>
                <a:lnTo>
                  <a:pt x="284" y="265"/>
                </a:lnTo>
                <a:lnTo>
                  <a:pt x="284" y="265"/>
                </a:lnTo>
                <a:lnTo>
                  <a:pt x="283" y="280"/>
                </a:lnTo>
                <a:lnTo>
                  <a:pt x="281" y="291"/>
                </a:lnTo>
                <a:lnTo>
                  <a:pt x="279" y="301"/>
                </a:lnTo>
                <a:lnTo>
                  <a:pt x="275" y="312"/>
                </a:lnTo>
                <a:lnTo>
                  <a:pt x="269" y="323"/>
                </a:lnTo>
                <a:lnTo>
                  <a:pt x="263" y="334"/>
                </a:lnTo>
                <a:lnTo>
                  <a:pt x="255" y="344"/>
                </a:lnTo>
                <a:lnTo>
                  <a:pt x="255" y="344"/>
                </a:lnTo>
                <a:close/>
                <a:moveTo>
                  <a:pt x="245" y="225"/>
                </a:moveTo>
                <a:lnTo>
                  <a:pt x="245" y="225"/>
                </a:lnTo>
                <a:lnTo>
                  <a:pt x="237" y="233"/>
                </a:lnTo>
                <a:lnTo>
                  <a:pt x="228" y="242"/>
                </a:lnTo>
                <a:lnTo>
                  <a:pt x="220" y="248"/>
                </a:lnTo>
                <a:lnTo>
                  <a:pt x="213" y="253"/>
                </a:lnTo>
                <a:lnTo>
                  <a:pt x="205" y="257"/>
                </a:lnTo>
                <a:lnTo>
                  <a:pt x="197" y="260"/>
                </a:lnTo>
                <a:lnTo>
                  <a:pt x="188" y="262"/>
                </a:lnTo>
                <a:lnTo>
                  <a:pt x="180" y="262"/>
                </a:lnTo>
                <a:lnTo>
                  <a:pt x="180" y="262"/>
                </a:lnTo>
                <a:lnTo>
                  <a:pt x="180" y="253"/>
                </a:lnTo>
                <a:lnTo>
                  <a:pt x="180" y="239"/>
                </a:lnTo>
                <a:lnTo>
                  <a:pt x="181" y="230"/>
                </a:lnTo>
                <a:lnTo>
                  <a:pt x="183" y="222"/>
                </a:lnTo>
                <a:lnTo>
                  <a:pt x="186" y="214"/>
                </a:lnTo>
                <a:lnTo>
                  <a:pt x="190" y="205"/>
                </a:lnTo>
                <a:lnTo>
                  <a:pt x="194" y="197"/>
                </a:lnTo>
                <a:lnTo>
                  <a:pt x="200" y="187"/>
                </a:lnTo>
                <a:lnTo>
                  <a:pt x="207" y="179"/>
                </a:lnTo>
                <a:lnTo>
                  <a:pt x="215" y="171"/>
                </a:lnTo>
                <a:lnTo>
                  <a:pt x="224" y="164"/>
                </a:lnTo>
                <a:lnTo>
                  <a:pt x="237" y="158"/>
                </a:lnTo>
                <a:lnTo>
                  <a:pt x="250" y="153"/>
                </a:lnTo>
                <a:lnTo>
                  <a:pt x="265" y="147"/>
                </a:lnTo>
                <a:lnTo>
                  <a:pt x="265" y="147"/>
                </a:lnTo>
                <a:lnTo>
                  <a:pt x="265" y="163"/>
                </a:lnTo>
                <a:lnTo>
                  <a:pt x="265" y="172"/>
                </a:lnTo>
                <a:lnTo>
                  <a:pt x="264" y="182"/>
                </a:lnTo>
                <a:lnTo>
                  <a:pt x="261" y="194"/>
                </a:lnTo>
                <a:lnTo>
                  <a:pt x="258" y="205"/>
                </a:lnTo>
                <a:lnTo>
                  <a:pt x="252" y="215"/>
                </a:lnTo>
                <a:lnTo>
                  <a:pt x="245" y="225"/>
                </a:lnTo>
                <a:lnTo>
                  <a:pt x="245" y="225"/>
                </a:lnTo>
                <a:close/>
                <a:moveTo>
                  <a:pt x="168" y="29"/>
                </a:moveTo>
                <a:lnTo>
                  <a:pt x="168" y="29"/>
                </a:lnTo>
                <a:lnTo>
                  <a:pt x="177" y="39"/>
                </a:lnTo>
                <a:lnTo>
                  <a:pt x="182" y="46"/>
                </a:lnTo>
                <a:lnTo>
                  <a:pt x="187" y="55"/>
                </a:lnTo>
                <a:lnTo>
                  <a:pt x="193" y="65"/>
                </a:lnTo>
                <a:lnTo>
                  <a:pt x="197" y="75"/>
                </a:lnTo>
                <a:lnTo>
                  <a:pt x="200" y="86"/>
                </a:lnTo>
                <a:lnTo>
                  <a:pt x="201" y="97"/>
                </a:lnTo>
                <a:lnTo>
                  <a:pt x="201" y="97"/>
                </a:lnTo>
                <a:lnTo>
                  <a:pt x="199" y="110"/>
                </a:lnTo>
                <a:lnTo>
                  <a:pt x="196" y="120"/>
                </a:lnTo>
                <a:lnTo>
                  <a:pt x="192" y="130"/>
                </a:lnTo>
                <a:lnTo>
                  <a:pt x="186" y="139"/>
                </a:lnTo>
                <a:lnTo>
                  <a:pt x="180" y="148"/>
                </a:lnTo>
                <a:lnTo>
                  <a:pt x="174" y="156"/>
                </a:lnTo>
                <a:lnTo>
                  <a:pt x="164" y="166"/>
                </a:lnTo>
                <a:lnTo>
                  <a:pt x="164" y="166"/>
                </a:lnTo>
                <a:lnTo>
                  <a:pt x="155" y="155"/>
                </a:lnTo>
                <a:lnTo>
                  <a:pt x="150" y="147"/>
                </a:lnTo>
                <a:lnTo>
                  <a:pt x="144" y="139"/>
                </a:lnTo>
                <a:lnTo>
                  <a:pt x="139" y="129"/>
                </a:lnTo>
                <a:lnTo>
                  <a:pt x="135" y="119"/>
                </a:lnTo>
                <a:lnTo>
                  <a:pt x="132" y="108"/>
                </a:lnTo>
                <a:lnTo>
                  <a:pt x="132" y="96"/>
                </a:lnTo>
                <a:lnTo>
                  <a:pt x="132" y="96"/>
                </a:lnTo>
                <a:lnTo>
                  <a:pt x="133" y="85"/>
                </a:lnTo>
                <a:lnTo>
                  <a:pt x="136" y="74"/>
                </a:lnTo>
                <a:lnTo>
                  <a:pt x="140" y="64"/>
                </a:lnTo>
                <a:lnTo>
                  <a:pt x="147" y="54"/>
                </a:lnTo>
                <a:lnTo>
                  <a:pt x="152" y="46"/>
                </a:lnTo>
                <a:lnTo>
                  <a:pt x="158" y="39"/>
                </a:lnTo>
                <a:lnTo>
                  <a:pt x="168" y="29"/>
                </a:lnTo>
                <a:lnTo>
                  <a:pt x="168" y="29"/>
                </a:lnTo>
                <a:close/>
                <a:moveTo>
                  <a:pt x="67" y="147"/>
                </a:moveTo>
                <a:lnTo>
                  <a:pt x="67" y="147"/>
                </a:lnTo>
                <a:lnTo>
                  <a:pt x="82" y="153"/>
                </a:lnTo>
                <a:lnTo>
                  <a:pt x="95" y="158"/>
                </a:lnTo>
                <a:lnTo>
                  <a:pt x="108" y="164"/>
                </a:lnTo>
                <a:lnTo>
                  <a:pt x="117" y="172"/>
                </a:lnTo>
                <a:lnTo>
                  <a:pt x="126" y="179"/>
                </a:lnTo>
                <a:lnTo>
                  <a:pt x="132" y="187"/>
                </a:lnTo>
                <a:lnTo>
                  <a:pt x="138" y="197"/>
                </a:lnTo>
                <a:lnTo>
                  <a:pt x="142" y="205"/>
                </a:lnTo>
                <a:lnTo>
                  <a:pt x="147" y="214"/>
                </a:lnTo>
                <a:lnTo>
                  <a:pt x="149" y="223"/>
                </a:lnTo>
                <a:lnTo>
                  <a:pt x="151" y="231"/>
                </a:lnTo>
                <a:lnTo>
                  <a:pt x="152" y="239"/>
                </a:lnTo>
                <a:lnTo>
                  <a:pt x="152" y="253"/>
                </a:lnTo>
                <a:lnTo>
                  <a:pt x="152" y="262"/>
                </a:lnTo>
                <a:lnTo>
                  <a:pt x="152" y="262"/>
                </a:lnTo>
                <a:lnTo>
                  <a:pt x="143" y="262"/>
                </a:lnTo>
                <a:lnTo>
                  <a:pt x="135" y="260"/>
                </a:lnTo>
                <a:lnTo>
                  <a:pt x="127" y="257"/>
                </a:lnTo>
                <a:lnTo>
                  <a:pt x="120" y="253"/>
                </a:lnTo>
                <a:lnTo>
                  <a:pt x="112" y="248"/>
                </a:lnTo>
                <a:lnTo>
                  <a:pt x="104" y="242"/>
                </a:lnTo>
                <a:lnTo>
                  <a:pt x="95" y="233"/>
                </a:lnTo>
                <a:lnTo>
                  <a:pt x="87" y="225"/>
                </a:lnTo>
                <a:lnTo>
                  <a:pt x="87" y="225"/>
                </a:lnTo>
                <a:lnTo>
                  <a:pt x="80" y="215"/>
                </a:lnTo>
                <a:lnTo>
                  <a:pt x="74" y="205"/>
                </a:lnTo>
                <a:lnTo>
                  <a:pt x="71" y="194"/>
                </a:lnTo>
                <a:lnTo>
                  <a:pt x="68" y="182"/>
                </a:lnTo>
                <a:lnTo>
                  <a:pt x="67" y="172"/>
                </a:lnTo>
                <a:lnTo>
                  <a:pt x="67" y="163"/>
                </a:lnTo>
                <a:lnTo>
                  <a:pt x="67" y="147"/>
                </a:lnTo>
                <a:lnTo>
                  <a:pt x="67" y="147"/>
                </a:lnTo>
                <a:close/>
                <a:moveTo>
                  <a:pt x="153" y="375"/>
                </a:moveTo>
                <a:lnTo>
                  <a:pt x="153" y="375"/>
                </a:lnTo>
                <a:lnTo>
                  <a:pt x="152" y="379"/>
                </a:lnTo>
                <a:lnTo>
                  <a:pt x="152" y="379"/>
                </a:lnTo>
                <a:lnTo>
                  <a:pt x="143" y="379"/>
                </a:lnTo>
                <a:lnTo>
                  <a:pt x="139" y="379"/>
                </a:lnTo>
                <a:lnTo>
                  <a:pt x="139" y="379"/>
                </a:lnTo>
                <a:lnTo>
                  <a:pt x="130" y="377"/>
                </a:lnTo>
                <a:lnTo>
                  <a:pt x="115" y="371"/>
                </a:lnTo>
                <a:lnTo>
                  <a:pt x="106" y="365"/>
                </a:lnTo>
                <a:lnTo>
                  <a:pt x="95" y="359"/>
                </a:lnTo>
                <a:lnTo>
                  <a:pt x="86" y="352"/>
                </a:lnTo>
                <a:lnTo>
                  <a:pt x="77" y="344"/>
                </a:lnTo>
                <a:lnTo>
                  <a:pt x="77" y="344"/>
                </a:lnTo>
                <a:lnTo>
                  <a:pt x="69" y="334"/>
                </a:lnTo>
                <a:lnTo>
                  <a:pt x="63" y="323"/>
                </a:lnTo>
                <a:lnTo>
                  <a:pt x="57" y="312"/>
                </a:lnTo>
                <a:lnTo>
                  <a:pt x="54" y="301"/>
                </a:lnTo>
                <a:lnTo>
                  <a:pt x="51" y="291"/>
                </a:lnTo>
                <a:lnTo>
                  <a:pt x="49" y="280"/>
                </a:lnTo>
                <a:lnTo>
                  <a:pt x="48" y="265"/>
                </a:lnTo>
                <a:lnTo>
                  <a:pt x="48" y="265"/>
                </a:lnTo>
                <a:lnTo>
                  <a:pt x="65" y="268"/>
                </a:lnTo>
                <a:lnTo>
                  <a:pt x="79" y="272"/>
                </a:lnTo>
                <a:lnTo>
                  <a:pt x="91" y="277"/>
                </a:lnTo>
                <a:lnTo>
                  <a:pt x="102" y="284"/>
                </a:lnTo>
                <a:lnTo>
                  <a:pt x="113" y="291"/>
                </a:lnTo>
                <a:lnTo>
                  <a:pt x="121" y="299"/>
                </a:lnTo>
                <a:lnTo>
                  <a:pt x="128" y="307"/>
                </a:lnTo>
                <a:lnTo>
                  <a:pt x="134" y="315"/>
                </a:lnTo>
                <a:lnTo>
                  <a:pt x="139" y="323"/>
                </a:lnTo>
                <a:lnTo>
                  <a:pt x="142" y="332"/>
                </a:lnTo>
                <a:lnTo>
                  <a:pt x="145" y="341"/>
                </a:lnTo>
                <a:lnTo>
                  <a:pt x="149" y="349"/>
                </a:lnTo>
                <a:lnTo>
                  <a:pt x="152" y="363"/>
                </a:lnTo>
                <a:lnTo>
                  <a:pt x="153" y="375"/>
                </a:lnTo>
                <a:lnTo>
                  <a:pt x="153" y="375"/>
                </a:lnTo>
                <a:close/>
                <a:moveTo>
                  <a:pt x="152" y="505"/>
                </a:moveTo>
                <a:lnTo>
                  <a:pt x="152" y="505"/>
                </a:lnTo>
                <a:lnTo>
                  <a:pt x="148" y="505"/>
                </a:lnTo>
                <a:lnTo>
                  <a:pt x="148" y="505"/>
                </a:lnTo>
                <a:lnTo>
                  <a:pt x="138" y="505"/>
                </a:lnTo>
                <a:lnTo>
                  <a:pt x="129" y="504"/>
                </a:lnTo>
                <a:lnTo>
                  <a:pt x="119" y="501"/>
                </a:lnTo>
                <a:lnTo>
                  <a:pt x="108" y="497"/>
                </a:lnTo>
                <a:lnTo>
                  <a:pt x="96" y="492"/>
                </a:lnTo>
                <a:lnTo>
                  <a:pt x="85" y="486"/>
                </a:lnTo>
                <a:lnTo>
                  <a:pt x="74" y="478"/>
                </a:lnTo>
                <a:lnTo>
                  <a:pt x="63" y="468"/>
                </a:lnTo>
                <a:lnTo>
                  <a:pt x="63" y="468"/>
                </a:lnTo>
                <a:lnTo>
                  <a:pt x="53" y="457"/>
                </a:lnTo>
                <a:lnTo>
                  <a:pt x="45" y="443"/>
                </a:lnTo>
                <a:lnTo>
                  <a:pt x="39" y="431"/>
                </a:lnTo>
                <a:lnTo>
                  <a:pt x="35" y="419"/>
                </a:lnTo>
                <a:lnTo>
                  <a:pt x="32" y="406"/>
                </a:lnTo>
                <a:lnTo>
                  <a:pt x="30" y="395"/>
                </a:lnTo>
                <a:lnTo>
                  <a:pt x="28" y="378"/>
                </a:lnTo>
                <a:lnTo>
                  <a:pt x="28" y="378"/>
                </a:lnTo>
                <a:lnTo>
                  <a:pt x="48" y="381"/>
                </a:lnTo>
                <a:lnTo>
                  <a:pt x="66" y="386"/>
                </a:lnTo>
                <a:lnTo>
                  <a:pt x="81" y="392"/>
                </a:lnTo>
                <a:lnTo>
                  <a:pt x="95" y="399"/>
                </a:lnTo>
                <a:lnTo>
                  <a:pt x="107" y="407"/>
                </a:lnTo>
                <a:lnTo>
                  <a:pt x="117" y="417"/>
                </a:lnTo>
                <a:lnTo>
                  <a:pt x="125" y="427"/>
                </a:lnTo>
                <a:lnTo>
                  <a:pt x="132" y="437"/>
                </a:lnTo>
                <a:lnTo>
                  <a:pt x="138" y="447"/>
                </a:lnTo>
                <a:lnTo>
                  <a:pt x="142" y="458"/>
                </a:lnTo>
                <a:lnTo>
                  <a:pt x="145" y="467"/>
                </a:lnTo>
                <a:lnTo>
                  <a:pt x="149" y="477"/>
                </a:lnTo>
                <a:lnTo>
                  <a:pt x="151" y="493"/>
                </a:lnTo>
                <a:lnTo>
                  <a:pt x="152" y="505"/>
                </a:lnTo>
                <a:lnTo>
                  <a:pt x="152" y="505"/>
                </a:lnTo>
                <a:close/>
              </a:path>
            </a:pathLst>
          </a:custGeom>
          <a:solidFill>
            <a:srgbClr val="3357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Placeholder 1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51" r="21551"/>
          <a:stretch/>
        </p:blipFill>
        <p:spPr>
          <a:prstGeom prst="rect">
            <a:avLst/>
          </a:prstGeom>
        </p:spPr>
      </p:pic>
    </p:spTree>
    <p:extLst>
      <p:ext uri="{BB962C8B-B14F-4D97-AF65-F5344CB8AC3E}">
        <p14:creationId xmlns:p14="http://schemas.microsoft.com/office/powerpoint/2010/main" val="17540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91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 y="0"/>
            <a:ext cx="9151620" cy="5143500"/>
          </a:xfrm>
          <a:prstGeom prst="rect">
            <a:avLst/>
          </a:prstGeom>
        </p:spPr>
      </p:pic>
      <p:grpSp>
        <p:nvGrpSpPr>
          <p:cNvPr id="4" name="Group 3"/>
          <p:cNvGrpSpPr/>
          <p:nvPr/>
        </p:nvGrpSpPr>
        <p:grpSpPr>
          <a:xfrm>
            <a:off x="0" y="1841864"/>
            <a:ext cx="9144000" cy="1459772"/>
            <a:chOff x="0" y="0"/>
            <a:chExt cx="9144000" cy="1300480"/>
          </a:xfrm>
        </p:grpSpPr>
        <p:sp>
          <p:nvSpPr>
            <p:cNvPr id="5" name="Rectangle 4"/>
            <p:cNvSpPr/>
            <p:nvPr/>
          </p:nvSpPr>
          <p:spPr>
            <a:xfrm>
              <a:off x="0" y="0"/>
              <a:ext cx="9144000"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860061" y="2014123"/>
            <a:ext cx="7049477" cy="1138773"/>
          </a:xfrm>
          <a:prstGeom prst="rect">
            <a:avLst/>
          </a:prstGeom>
        </p:spPr>
        <p:txBody>
          <a:bodyPr wrap="square">
            <a:spAutoFit/>
          </a:bodyPr>
          <a:lstStyle/>
          <a:p>
            <a:r>
              <a:rPr lang="en-US" sz="3400" b="1" dirty="0">
                <a:solidFill>
                  <a:srgbClr val="FFD00D"/>
                </a:solidFill>
                <a:latin typeface="Century Gothic" charset="0"/>
                <a:ea typeface="Century Gothic" charset="0"/>
                <a:cs typeface="Century Gothic" charset="0"/>
              </a:rPr>
              <a:t>Carbohydrates</a:t>
            </a:r>
            <a:r>
              <a:rPr lang="en-US" sz="3400" dirty="0">
                <a:solidFill>
                  <a:srgbClr val="2D4F1E"/>
                </a:solidFill>
                <a:latin typeface="Century Gothic" charset="0"/>
                <a:ea typeface="Century Gothic" charset="0"/>
                <a:cs typeface="Century Gothic" charset="0"/>
              </a:rPr>
              <a:t> </a:t>
            </a:r>
            <a:r>
              <a:rPr lang="en-US" sz="3400" dirty="0">
                <a:solidFill>
                  <a:schemeClr val="bg1"/>
                </a:solidFill>
                <a:latin typeface="Century Gothic" charset="0"/>
                <a:ea typeface="Century Gothic" charset="0"/>
                <a:cs typeface="Century Gothic" charset="0"/>
              </a:rPr>
              <a:t>are the primary fuel for muscle contraction</a:t>
            </a:r>
          </a:p>
        </p:txBody>
      </p:sp>
      <p:cxnSp>
        <p:nvCxnSpPr>
          <p:cNvPr id="11" name="Straight Connector 10"/>
          <p:cNvCxnSpPr/>
          <p:nvPr/>
        </p:nvCxnSpPr>
        <p:spPr>
          <a:xfrm>
            <a:off x="-7135" y="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220980" y="2010454"/>
            <a:ext cx="1021080" cy="1121365"/>
          </a:xfrm>
          <a:prstGeom prst="rect">
            <a:avLst/>
          </a:prstGeom>
        </p:spPr>
      </p:pic>
    </p:spTree>
    <p:extLst>
      <p:ext uri="{BB962C8B-B14F-4D97-AF65-F5344CB8AC3E}">
        <p14:creationId xmlns:p14="http://schemas.microsoft.com/office/powerpoint/2010/main" val="420181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934702A8-6B3F-4982-9030-9A0EFB70D290}"/>
              </a:ext>
            </a:extLst>
          </p:cNvPr>
          <p:cNvPicPr>
            <a:picLocks noGrp="1" noChangeAspect="1"/>
          </p:cNvPicPr>
          <p:nvPr>
            <p:ph type="pic" sz="quarter" idx="10"/>
          </p:nvPr>
        </p:nvPicPr>
        <p:blipFill rotWithShape="1">
          <a:blip r:embed="rId3"/>
          <a:srcRect l="16555" t="5547" r="15283" b="7318"/>
          <a:stretch/>
        </p:blipFill>
        <p:spPr>
          <a:xfrm rot="16200000">
            <a:off x="-374471" y="405610"/>
            <a:ext cx="5068153" cy="4319211"/>
          </a:xfrm>
        </p:spPr>
      </p:pic>
      <p:sp>
        <p:nvSpPr>
          <p:cNvPr id="9" name="Rectangle 8">
            <a:extLst>
              <a:ext uri="{FF2B5EF4-FFF2-40B4-BE49-F238E27FC236}">
                <a16:creationId xmlns:a16="http://schemas.microsoft.com/office/drawing/2014/main" id="{8FD8CDC5-7758-4F4F-B4C3-7E5A7AB22315}"/>
              </a:ext>
            </a:extLst>
          </p:cNvPr>
          <p:cNvSpPr/>
          <p:nvPr/>
        </p:nvSpPr>
        <p:spPr>
          <a:xfrm>
            <a:off x="4319211" y="4881528"/>
            <a:ext cx="4981543" cy="230832"/>
          </a:xfrm>
          <a:prstGeom prst="rect">
            <a:avLst/>
          </a:prstGeom>
        </p:spPr>
        <p:txBody>
          <a:bodyPr wrap="square">
            <a:spAutoFit/>
          </a:bodyPr>
          <a:lstStyle/>
          <a:p>
            <a:r>
              <a:rPr lang="nl-NL" sz="900" dirty="0">
                <a:solidFill>
                  <a:schemeClr val="bg1">
                    <a:lumMod val="95000"/>
                  </a:schemeClr>
                </a:solidFill>
              </a:rPr>
              <a:t>Joint Positon Statement: Nutrition and Athletic Performance. Med Sci Sports Exerc. 48:543-68. (2016)</a:t>
            </a:r>
          </a:p>
        </p:txBody>
      </p:sp>
      <p:sp>
        <p:nvSpPr>
          <p:cNvPr id="11" name="Text Placeholder 10">
            <a:extLst>
              <a:ext uri="{FF2B5EF4-FFF2-40B4-BE49-F238E27FC236}">
                <a16:creationId xmlns:a16="http://schemas.microsoft.com/office/drawing/2014/main" id="{35DF7169-2969-437A-88B6-B8CD5A01434A}"/>
              </a:ext>
            </a:extLst>
          </p:cNvPr>
          <p:cNvSpPr>
            <a:spLocks noGrp="1"/>
          </p:cNvSpPr>
          <p:nvPr>
            <p:ph type="body" sz="quarter" idx="11"/>
          </p:nvPr>
        </p:nvSpPr>
        <p:spPr/>
        <p:txBody>
          <a:bodyPr/>
          <a:lstStyle/>
          <a:p>
            <a:r>
              <a:rPr lang="en-US" sz="2000" dirty="0"/>
              <a:t>DAILY CARBOHYDRATE SUPPORTS GLYCOGEN STORAGE</a:t>
            </a:r>
          </a:p>
        </p:txBody>
      </p:sp>
      <p:sp>
        <p:nvSpPr>
          <p:cNvPr id="19" name="Text Placeholder 18">
            <a:extLst>
              <a:ext uri="{FF2B5EF4-FFF2-40B4-BE49-F238E27FC236}">
                <a16:creationId xmlns:a16="http://schemas.microsoft.com/office/drawing/2014/main" id="{0F0C7E42-AC2A-4A98-8B7B-9A946B079845}"/>
              </a:ext>
            </a:extLst>
          </p:cNvPr>
          <p:cNvSpPr>
            <a:spLocks noGrp="1"/>
          </p:cNvSpPr>
          <p:nvPr>
            <p:ph type="body" sz="quarter" idx="13"/>
          </p:nvPr>
        </p:nvSpPr>
        <p:spPr/>
        <p:txBody>
          <a:bodyPr/>
          <a:lstStyle/>
          <a:p>
            <a:r>
              <a:rPr lang="en-US" dirty="0"/>
              <a:t>Light Activity:  3-5 g/kg</a:t>
            </a:r>
          </a:p>
        </p:txBody>
      </p:sp>
      <p:sp>
        <p:nvSpPr>
          <p:cNvPr id="20" name="Text Placeholder 19">
            <a:extLst>
              <a:ext uri="{FF2B5EF4-FFF2-40B4-BE49-F238E27FC236}">
                <a16:creationId xmlns:a16="http://schemas.microsoft.com/office/drawing/2014/main" id="{450F8673-06F5-41AB-8104-BF072F56B802}"/>
              </a:ext>
            </a:extLst>
          </p:cNvPr>
          <p:cNvSpPr>
            <a:spLocks noGrp="1"/>
          </p:cNvSpPr>
          <p:nvPr>
            <p:ph type="body" sz="quarter" idx="14"/>
          </p:nvPr>
        </p:nvSpPr>
        <p:spPr/>
        <p:txBody>
          <a:bodyPr/>
          <a:lstStyle/>
          <a:p>
            <a:r>
              <a:rPr lang="en-US" dirty="0"/>
              <a:t>Moderate Activity: 5-7 g/kg</a:t>
            </a:r>
          </a:p>
        </p:txBody>
      </p:sp>
      <p:sp>
        <p:nvSpPr>
          <p:cNvPr id="21" name="Text Placeholder 20">
            <a:extLst>
              <a:ext uri="{FF2B5EF4-FFF2-40B4-BE49-F238E27FC236}">
                <a16:creationId xmlns:a16="http://schemas.microsoft.com/office/drawing/2014/main" id="{FFE79E8C-0E18-439F-B52A-55C08750F5AC}"/>
              </a:ext>
            </a:extLst>
          </p:cNvPr>
          <p:cNvSpPr>
            <a:spLocks noGrp="1"/>
          </p:cNvSpPr>
          <p:nvPr>
            <p:ph type="body" sz="quarter" idx="15"/>
          </p:nvPr>
        </p:nvSpPr>
        <p:spPr/>
        <p:txBody>
          <a:bodyPr/>
          <a:lstStyle/>
          <a:p>
            <a:r>
              <a:rPr lang="en-US" dirty="0"/>
              <a:t>High Activity: 6-10 g/kg</a:t>
            </a:r>
          </a:p>
        </p:txBody>
      </p:sp>
      <p:sp>
        <p:nvSpPr>
          <p:cNvPr id="23" name="Text Placeholder 22">
            <a:extLst>
              <a:ext uri="{FF2B5EF4-FFF2-40B4-BE49-F238E27FC236}">
                <a16:creationId xmlns:a16="http://schemas.microsoft.com/office/drawing/2014/main" id="{39427EBE-B7C4-4527-B0BA-685D384B632F}"/>
              </a:ext>
            </a:extLst>
          </p:cNvPr>
          <p:cNvSpPr>
            <a:spLocks noGrp="1"/>
          </p:cNvSpPr>
          <p:nvPr>
            <p:ph type="body" sz="quarter" idx="18"/>
          </p:nvPr>
        </p:nvSpPr>
        <p:spPr/>
        <p:txBody>
          <a:bodyPr/>
          <a:lstStyle/>
          <a:p>
            <a:r>
              <a:rPr lang="en-US" dirty="0"/>
              <a:t>Very High Activity: 8-12 g/kg</a:t>
            </a:r>
          </a:p>
        </p:txBody>
      </p:sp>
      <p:pic>
        <p:nvPicPr>
          <p:cNvPr id="17" name="Picture 16">
            <a:extLst>
              <a:ext uri="{FF2B5EF4-FFF2-40B4-BE49-F238E27FC236}">
                <a16:creationId xmlns:a16="http://schemas.microsoft.com/office/drawing/2014/main" id="{5FBF658E-7D17-4ACE-904E-425AD679CD37}"/>
              </a:ext>
            </a:extLst>
          </p:cNvPr>
          <p:cNvPicPr>
            <a:picLocks noChangeAspect="1"/>
          </p:cNvPicPr>
          <p:nvPr/>
        </p:nvPicPr>
        <p:blipFill>
          <a:blip r:embed="rId4"/>
          <a:stretch>
            <a:fillRect/>
          </a:stretch>
        </p:blipFill>
        <p:spPr>
          <a:xfrm>
            <a:off x="4575683" y="134013"/>
            <a:ext cx="1021080" cy="1121365"/>
          </a:xfrm>
          <a:prstGeom prst="rect">
            <a:avLst/>
          </a:prstGeom>
        </p:spPr>
      </p:pic>
    </p:spTree>
    <p:extLst>
      <p:ext uri="{BB962C8B-B14F-4D97-AF65-F5344CB8AC3E}">
        <p14:creationId xmlns:p14="http://schemas.microsoft.com/office/powerpoint/2010/main" val="24609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a:ext>
            </a:extLst>
          </a:blip>
          <a:srcRect t="-277"/>
          <a:stretch/>
        </p:blipFill>
        <p:spPr>
          <a:xfrm>
            <a:off x="-7136" y="-14288"/>
            <a:ext cx="9151135" cy="5157788"/>
          </a:xfrm>
          <a:prstGeom prst="rect">
            <a:avLst/>
          </a:prstGeom>
        </p:spPr>
      </p:pic>
      <p:sp>
        <p:nvSpPr>
          <p:cNvPr id="5" name="Rectangle 4"/>
          <p:cNvSpPr/>
          <p:nvPr/>
        </p:nvSpPr>
        <p:spPr>
          <a:xfrm>
            <a:off x="956" y="-13757"/>
            <a:ext cx="9158269" cy="5132787"/>
          </a:xfrm>
          <a:prstGeom prst="rect">
            <a:avLst/>
          </a:prstGeom>
          <a:solidFill>
            <a:schemeClr val="tx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 name="Straight Connector 36"/>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805791" y="4909936"/>
            <a:ext cx="7341630" cy="184666"/>
          </a:xfrm>
          <a:prstGeom prst="rect">
            <a:avLst/>
          </a:prstGeom>
        </p:spPr>
        <p:txBody>
          <a:bodyPr wrap="square">
            <a:spAutoFit/>
          </a:bodyPr>
          <a:lstStyle/>
          <a:p>
            <a:pPr algn="r"/>
            <a:r>
              <a:rPr lang="nl-NL" sz="600" dirty="0" err="1">
                <a:solidFill>
                  <a:schemeClr val="bg1"/>
                </a:solidFill>
                <a:latin typeface="Century Gothic" charset="0"/>
                <a:ea typeface="Century Gothic" charset="0"/>
                <a:cs typeface="Century Gothic" charset="0"/>
              </a:rPr>
              <a:t>Cermak</a:t>
            </a:r>
            <a:r>
              <a:rPr lang="nl-NL" sz="600" dirty="0">
                <a:solidFill>
                  <a:schemeClr val="bg1"/>
                </a:solidFill>
                <a:latin typeface="Century Gothic" charset="0"/>
                <a:ea typeface="Century Gothic" charset="0"/>
                <a:cs typeface="Century Gothic" charset="0"/>
              </a:rPr>
              <a:t> &amp; van Loon. 2013, </a:t>
            </a:r>
            <a:r>
              <a:rPr lang="nl-NL" sz="600" dirty="0" err="1">
                <a:solidFill>
                  <a:schemeClr val="bg1"/>
                </a:solidFill>
                <a:latin typeface="Century Gothic" charset="0"/>
                <a:ea typeface="Century Gothic" charset="0"/>
                <a:cs typeface="Century Gothic" charset="0"/>
              </a:rPr>
              <a:t>Sports</a:t>
            </a:r>
            <a:r>
              <a:rPr lang="nl-NL" sz="600" dirty="0">
                <a:solidFill>
                  <a:schemeClr val="bg1"/>
                </a:solidFill>
                <a:latin typeface="Century Gothic" charset="0"/>
                <a:ea typeface="Century Gothic" charset="0"/>
                <a:cs typeface="Century Gothic" charset="0"/>
              </a:rPr>
              <a:t> </a:t>
            </a:r>
            <a:r>
              <a:rPr lang="nl-NL" sz="600" dirty="0" err="1">
                <a:solidFill>
                  <a:schemeClr val="bg1"/>
                </a:solidFill>
                <a:latin typeface="Century Gothic" charset="0"/>
                <a:ea typeface="Century Gothic" charset="0"/>
                <a:cs typeface="Century Gothic" charset="0"/>
              </a:rPr>
              <a:t>Med</a:t>
            </a:r>
            <a:r>
              <a:rPr lang="nl-NL" sz="600" dirty="0">
                <a:solidFill>
                  <a:schemeClr val="bg1"/>
                </a:solidFill>
                <a:latin typeface="Century Gothic" charset="0"/>
                <a:ea typeface="Century Gothic" charset="0"/>
                <a:cs typeface="Century Gothic" charset="0"/>
              </a:rPr>
              <a:t>, 43:1139-1155.Jeukendrup, A. 2004, </a:t>
            </a:r>
            <a:r>
              <a:rPr lang="nl-NL" sz="600" dirty="0" err="1">
                <a:solidFill>
                  <a:schemeClr val="bg1"/>
                </a:solidFill>
                <a:latin typeface="Century Gothic" charset="0"/>
                <a:ea typeface="Century Gothic" charset="0"/>
                <a:cs typeface="Century Gothic" charset="0"/>
              </a:rPr>
              <a:t>Nutrition</a:t>
            </a:r>
            <a:r>
              <a:rPr lang="nl-NL" sz="600" dirty="0">
                <a:solidFill>
                  <a:schemeClr val="bg1"/>
                </a:solidFill>
                <a:latin typeface="Century Gothic" charset="0"/>
                <a:ea typeface="Century Gothic" charset="0"/>
                <a:cs typeface="Century Gothic" charset="0"/>
              </a:rPr>
              <a:t>, 20:669-677.</a:t>
            </a:r>
          </a:p>
        </p:txBody>
      </p:sp>
      <p:sp>
        <p:nvSpPr>
          <p:cNvPr id="43" name="TextBox 42"/>
          <p:cNvSpPr txBox="1"/>
          <p:nvPr/>
        </p:nvSpPr>
        <p:spPr>
          <a:xfrm>
            <a:off x="1416293" y="528751"/>
            <a:ext cx="5863084" cy="1217385"/>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3000"/>
              </a:lnSpc>
            </a:pPr>
            <a:r>
              <a:rPr lang="en-US" sz="24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CONSUMING CARBOHYDRATES STRATEGICALLY AROUND TRAINING WILL</a:t>
            </a:r>
            <a:r>
              <a:rPr lang="is-IS" sz="24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a:t>
            </a:r>
            <a:endParaRPr lang="en-US" sz="2400" b="1" dirty="0">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endParaRPr>
          </a:p>
        </p:txBody>
      </p:sp>
      <p:sp>
        <p:nvSpPr>
          <p:cNvPr id="44" name="Hexagon 43"/>
          <p:cNvSpPr/>
          <p:nvPr/>
        </p:nvSpPr>
        <p:spPr>
          <a:xfrm rot="5400000">
            <a:off x="164427" y="594598"/>
            <a:ext cx="1258974" cy="108532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21662" y="1882508"/>
            <a:ext cx="5431971" cy="2708434"/>
          </a:xfrm>
          <a:prstGeom prst="rect">
            <a:avLst/>
          </a:prstGeom>
        </p:spPr>
        <p:txBody>
          <a:bodyPr wrap="square">
            <a:spAutoFit/>
          </a:bodyPr>
          <a:lstStyle/>
          <a:p>
            <a:pPr>
              <a:lnSpc>
                <a:spcPct val="200000"/>
              </a:lnSpc>
            </a:pPr>
            <a:r>
              <a:rPr lang="en-US" sz="1700" dirty="0">
                <a:solidFill>
                  <a:schemeClr val="bg1"/>
                </a:solidFill>
                <a:latin typeface="Century Gothic" charset="0"/>
                <a:ea typeface="Century Gothic" charset="0"/>
                <a:cs typeface="Century Gothic" charset="0"/>
              </a:rPr>
              <a:t>Maintain high rates of carbohydrate oxidation</a:t>
            </a:r>
          </a:p>
          <a:p>
            <a:pPr>
              <a:lnSpc>
                <a:spcPct val="200000"/>
              </a:lnSpc>
            </a:pPr>
            <a:r>
              <a:rPr lang="en-US" sz="1700" dirty="0">
                <a:solidFill>
                  <a:schemeClr val="bg1"/>
                </a:solidFill>
                <a:latin typeface="Century Gothic" charset="0"/>
                <a:ea typeface="Century Gothic" charset="0"/>
                <a:cs typeface="Century Gothic" charset="0"/>
              </a:rPr>
              <a:t>Reduce ratings of perceived exertion</a:t>
            </a:r>
          </a:p>
          <a:p>
            <a:pPr>
              <a:lnSpc>
                <a:spcPct val="200000"/>
              </a:lnSpc>
            </a:pPr>
            <a:r>
              <a:rPr lang="en-US" sz="1700" dirty="0">
                <a:solidFill>
                  <a:schemeClr val="bg1"/>
                </a:solidFill>
                <a:latin typeface="Century Gothic" charset="0"/>
                <a:ea typeface="Century Gothic" charset="0"/>
                <a:cs typeface="Century Gothic" charset="0"/>
              </a:rPr>
              <a:t>Increase endurance capacity</a:t>
            </a:r>
          </a:p>
          <a:p>
            <a:pPr>
              <a:lnSpc>
                <a:spcPct val="200000"/>
              </a:lnSpc>
            </a:pPr>
            <a:r>
              <a:rPr lang="en-US" sz="1700" dirty="0">
                <a:solidFill>
                  <a:schemeClr val="bg1"/>
                </a:solidFill>
                <a:latin typeface="Century Gothic" charset="0"/>
                <a:ea typeface="Century Gothic" charset="0"/>
                <a:cs typeface="Century Gothic" charset="0"/>
              </a:rPr>
              <a:t>Delay the onset of fatigue</a:t>
            </a:r>
          </a:p>
          <a:p>
            <a:pPr>
              <a:lnSpc>
                <a:spcPct val="200000"/>
              </a:lnSpc>
            </a:pPr>
            <a:r>
              <a:rPr lang="en-US" sz="1700" dirty="0">
                <a:solidFill>
                  <a:schemeClr val="bg1"/>
                </a:solidFill>
                <a:latin typeface="Century Gothic" charset="0"/>
                <a:ea typeface="Century Gothic" charset="0"/>
                <a:cs typeface="Century Gothic" charset="0"/>
              </a:rPr>
              <a:t>Prevent hypoglycemia</a:t>
            </a:r>
          </a:p>
        </p:txBody>
      </p:sp>
      <p:cxnSp>
        <p:nvCxnSpPr>
          <p:cNvPr id="49" name="Straight Connector 48"/>
          <p:cNvCxnSpPr>
            <a:stCxn id="44" idx="0"/>
          </p:cNvCxnSpPr>
          <p:nvPr/>
        </p:nvCxnSpPr>
        <p:spPr>
          <a:xfrm flipH="1">
            <a:off x="791490" y="1766745"/>
            <a:ext cx="2424" cy="2375569"/>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26449" y="2096677"/>
            <a:ext cx="317878" cy="317878"/>
            <a:chOff x="-592330" y="2994622"/>
            <a:chExt cx="317878" cy="317878"/>
          </a:xfrm>
        </p:grpSpPr>
        <p:sp>
          <p:nvSpPr>
            <p:cNvPr id="51" name="Oval 50"/>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3" name="Group 52"/>
          <p:cNvGrpSpPr/>
          <p:nvPr/>
        </p:nvGrpSpPr>
        <p:grpSpPr>
          <a:xfrm>
            <a:off x="626449" y="3099819"/>
            <a:ext cx="317878" cy="317878"/>
            <a:chOff x="-592330" y="2994622"/>
            <a:chExt cx="317878" cy="317878"/>
          </a:xfrm>
        </p:grpSpPr>
        <p:sp>
          <p:nvSpPr>
            <p:cNvPr id="54" name="Oval 53"/>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6" name="Group 55"/>
          <p:cNvGrpSpPr/>
          <p:nvPr/>
        </p:nvGrpSpPr>
        <p:grpSpPr>
          <a:xfrm>
            <a:off x="626449" y="3626375"/>
            <a:ext cx="317878" cy="317878"/>
            <a:chOff x="-592330" y="2994622"/>
            <a:chExt cx="317878" cy="317878"/>
          </a:xfrm>
        </p:grpSpPr>
        <p:sp>
          <p:nvSpPr>
            <p:cNvPr id="57" name="Oval 56"/>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59" name="Group 58"/>
          <p:cNvGrpSpPr/>
          <p:nvPr/>
        </p:nvGrpSpPr>
        <p:grpSpPr>
          <a:xfrm>
            <a:off x="634160" y="4162574"/>
            <a:ext cx="317878" cy="317878"/>
            <a:chOff x="-592330" y="2994622"/>
            <a:chExt cx="317878" cy="317878"/>
          </a:xfrm>
        </p:grpSpPr>
        <p:sp>
          <p:nvSpPr>
            <p:cNvPr id="60" name="Oval 59"/>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grpSp>
        <p:nvGrpSpPr>
          <p:cNvPr id="65" name="Group 64"/>
          <p:cNvGrpSpPr/>
          <p:nvPr/>
        </p:nvGrpSpPr>
        <p:grpSpPr>
          <a:xfrm>
            <a:off x="626449" y="2600181"/>
            <a:ext cx="317878" cy="317878"/>
            <a:chOff x="-592330" y="2994622"/>
            <a:chExt cx="317878" cy="317878"/>
          </a:xfrm>
        </p:grpSpPr>
        <p:sp>
          <p:nvSpPr>
            <p:cNvPr id="66" name="Oval 65"/>
            <p:cNvSpPr/>
            <p:nvPr/>
          </p:nvSpPr>
          <p:spPr>
            <a:xfrm>
              <a:off x="-592330" y="2994622"/>
              <a:ext cx="317878" cy="317878"/>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30" y="3090554"/>
              <a:ext cx="165100" cy="134443"/>
            </a:xfrm>
            <a:prstGeom prst="rect">
              <a:avLst/>
            </a:prstGeom>
          </p:spPr>
        </p:pic>
      </p:grpSp>
      <p:pic>
        <p:nvPicPr>
          <p:cNvPr id="108" name="Picture 10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4192" y="822725"/>
            <a:ext cx="665987" cy="693184"/>
          </a:xfrm>
          <a:prstGeom prst="rect">
            <a:avLst/>
          </a:prstGeom>
        </p:spPr>
      </p:pic>
      <p:cxnSp>
        <p:nvCxnSpPr>
          <p:cNvPr id="109" name="Straight Connector 108"/>
          <p:cNvCxnSpPr/>
          <p:nvPr/>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37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4770" y="0"/>
            <a:ext cx="7683500" cy="51435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12" y="41773"/>
            <a:ext cx="9144000" cy="5143500"/>
          </a:xfrm>
          <a:prstGeom prst="rect">
            <a:avLst/>
          </a:prstGeom>
          <a:effectLst>
            <a:outerShdw blurRad="152400" dist="38100" algn="tl" rotWithShape="0">
              <a:prstClr val="black">
                <a:alpha val="41000"/>
              </a:prstClr>
            </a:outerShdw>
          </a:effectLst>
        </p:spPr>
      </p:pic>
      <p:sp>
        <p:nvSpPr>
          <p:cNvPr id="4" name="Rectangle 3"/>
          <p:cNvSpPr/>
          <p:nvPr/>
        </p:nvSpPr>
        <p:spPr>
          <a:xfrm>
            <a:off x="-15012" y="10713"/>
            <a:ext cx="9151620" cy="5122073"/>
          </a:xfrm>
          <a:prstGeom prst="rect">
            <a:avLst/>
          </a:prstGeom>
          <a:solidFill>
            <a:schemeClr val="tx1">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914734" y="2088944"/>
            <a:ext cx="3084576" cy="2176981"/>
            <a:chOff x="1127483" y="3663173"/>
            <a:chExt cx="3084576" cy="2176981"/>
          </a:xfrm>
        </p:grpSpPr>
        <p:cxnSp>
          <p:nvCxnSpPr>
            <p:cNvPr id="9" name="Straight Connector 8"/>
            <p:cNvCxnSpPr/>
            <p:nvPr/>
          </p:nvCxnSpPr>
          <p:spPr>
            <a:xfrm>
              <a:off x="2206996" y="3663173"/>
              <a:ext cx="925551" cy="0"/>
            </a:xfrm>
            <a:prstGeom prst="line">
              <a:avLst/>
            </a:prstGeom>
            <a:ln w="28575">
              <a:solidFill>
                <a:srgbClr val="69AD49"/>
              </a:solidFill>
            </a:ln>
            <a:effectLst>
              <a:outerShdw blurRad="889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27483" y="3778051"/>
              <a:ext cx="3084576" cy="2062103"/>
            </a:xfrm>
            <a:prstGeom prst="rect">
              <a:avLst/>
            </a:prstGeom>
          </p:spPr>
          <p:txBody>
            <a:bodyPr wrap="square">
              <a:spAutoFit/>
            </a:bodyPr>
            <a:lstStyle/>
            <a:p>
              <a:pPr algn="ctr"/>
              <a:r>
                <a:rPr lang="en-US" sz="3200" b="1" dirty="0">
                  <a:solidFill>
                    <a:schemeClr val="bg1"/>
                  </a:solidFill>
                  <a:latin typeface="Century Gothic" charset="0"/>
                  <a:ea typeface="Century Gothic" charset="0"/>
                  <a:cs typeface="Century Gothic" charset="0"/>
                </a:rPr>
                <a:t>Intermittent high-intensity exercise capacity</a:t>
              </a:r>
            </a:p>
          </p:txBody>
        </p:sp>
      </p:grpSp>
      <p:grpSp>
        <p:nvGrpSpPr>
          <p:cNvPr id="18" name="Group 17"/>
          <p:cNvGrpSpPr/>
          <p:nvPr/>
        </p:nvGrpSpPr>
        <p:grpSpPr>
          <a:xfrm>
            <a:off x="5512266" y="2081353"/>
            <a:ext cx="3084576" cy="2193678"/>
            <a:chOff x="5512266" y="3646476"/>
            <a:chExt cx="3084576" cy="2193678"/>
          </a:xfrm>
        </p:grpSpPr>
        <p:cxnSp>
          <p:nvCxnSpPr>
            <p:cNvPr id="13" name="Straight Connector 12"/>
            <p:cNvCxnSpPr/>
            <p:nvPr/>
          </p:nvCxnSpPr>
          <p:spPr>
            <a:xfrm>
              <a:off x="6591779" y="3646476"/>
              <a:ext cx="925551" cy="0"/>
            </a:xfrm>
            <a:prstGeom prst="line">
              <a:avLst/>
            </a:prstGeom>
            <a:ln w="28575">
              <a:solidFill>
                <a:srgbClr val="69AD49"/>
              </a:solidFill>
            </a:ln>
            <a:effectLst>
              <a:outerShdw blurRad="889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512266" y="3778051"/>
              <a:ext cx="3084576" cy="2062103"/>
            </a:xfrm>
            <a:prstGeom prst="rect">
              <a:avLst/>
            </a:prstGeom>
          </p:spPr>
          <p:txBody>
            <a:bodyPr wrap="square">
              <a:spAutoFit/>
            </a:bodyPr>
            <a:lstStyle/>
            <a:p>
              <a:pPr algn="ctr"/>
              <a:r>
                <a:rPr lang="en-US" sz="3200" b="1" dirty="0">
                  <a:solidFill>
                    <a:schemeClr val="bg1"/>
                  </a:solidFill>
                  <a:latin typeface="Century Gothic" charset="0"/>
                  <a:ea typeface="Century Gothic" charset="0"/>
                  <a:cs typeface="Century Gothic" charset="0"/>
                </a:rPr>
                <a:t>Consistently improved with carbohydrate intake</a:t>
              </a:r>
            </a:p>
          </p:txBody>
        </p:sp>
      </p:grpSp>
      <p:pic>
        <p:nvPicPr>
          <p:cNvPr id="28" name="Picture 27"/>
          <p:cNvPicPr>
            <a:picLocks noChangeAspect="1"/>
          </p:cNvPicPr>
          <p:nvPr/>
        </p:nvPicPr>
        <p:blipFill rotWithShape="1">
          <a:blip r:embed="rId5" cstate="screen">
            <a:extLst>
              <a:ext uri="{28A0092B-C50C-407E-A947-70E740481C1C}">
                <a14:useLocalDpi xmlns:a14="http://schemas.microsoft.com/office/drawing/2010/main"/>
              </a:ext>
            </a:extLst>
          </a:blip>
          <a:srcRect l="59152" r="-3236"/>
          <a:stretch/>
        </p:blipFill>
        <p:spPr>
          <a:xfrm>
            <a:off x="2122653" y="849994"/>
            <a:ext cx="668738" cy="827970"/>
          </a:xfrm>
          <a:prstGeom prst="rect">
            <a:avLst/>
          </a:prstGeom>
          <a:effectLst>
            <a:outerShdw blurRad="50800" dist="38100" dir="2700000" algn="tl" rotWithShape="0">
              <a:prstClr val="black">
                <a:alpha val="40000"/>
              </a:prstClr>
            </a:outerShdw>
          </a:effectLst>
        </p:spPr>
      </p:pic>
      <p:sp>
        <p:nvSpPr>
          <p:cNvPr id="29" name="Freeform 13"/>
          <p:cNvSpPr>
            <a:spLocks noEditPoints="1"/>
          </p:cNvSpPr>
          <p:nvPr/>
        </p:nvSpPr>
        <p:spPr bwMode="auto">
          <a:xfrm>
            <a:off x="6812671" y="835963"/>
            <a:ext cx="469075" cy="861855"/>
          </a:xfrm>
          <a:custGeom>
            <a:avLst/>
            <a:gdLst>
              <a:gd name="T0" fmla="*/ 2 w 332"/>
              <a:gd name="T1" fmla="*/ 362 h 610"/>
              <a:gd name="T2" fmla="*/ 16 w 332"/>
              <a:gd name="T3" fmla="*/ 448 h 610"/>
              <a:gd name="T4" fmla="*/ 98 w 332"/>
              <a:gd name="T5" fmla="*/ 522 h 610"/>
              <a:gd name="T6" fmla="*/ 152 w 332"/>
              <a:gd name="T7" fmla="*/ 607 h 610"/>
              <a:gd name="T8" fmla="*/ 179 w 332"/>
              <a:gd name="T9" fmla="*/ 530 h 610"/>
              <a:gd name="T10" fmla="*/ 276 w 332"/>
              <a:gd name="T11" fmla="*/ 497 h 610"/>
              <a:gd name="T12" fmla="*/ 328 w 332"/>
              <a:gd name="T13" fmla="*/ 411 h 610"/>
              <a:gd name="T14" fmla="*/ 326 w 332"/>
              <a:gd name="T15" fmla="*/ 356 h 610"/>
              <a:gd name="T16" fmla="*/ 281 w 332"/>
              <a:gd name="T17" fmla="*/ 355 h 610"/>
              <a:gd name="T18" fmla="*/ 311 w 332"/>
              <a:gd name="T19" fmla="*/ 257 h 610"/>
              <a:gd name="T20" fmla="*/ 294 w 332"/>
              <a:gd name="T21" fmla="*/ 240 h 610"/>
              <a:gd name="T22" fmla="*/ 272 w 332"/>
              <a:gd name="T23" fmla="*/ 233 h 610"/>
              <a:gd name="T24" fmla="*/ 291 w 332"/>
              <a:gd name="T25" fmla="*/ 136 h 610"/>
              <a:gd name="T26" fmla="*/ 270 w 332"/>
              <a:gd name="T27" fmla="*/ 120 h 610"/>
              <a:gd name="T28" fmla="*/ 225 w 332"/>
              <a:gd name="T29" fmla="*/ 119 h 610"/>
              <a:gd name="T30" fmla="*/ 208 w 332"/>
              <a:gd name="T31" fmla="*/ 35 h 610"/>
              <a:gd name="T32" fmla="*/ 165 w 332"/>
              <a:gd name="T33" fmla="*/ 0 h 610"/>
              <a:gd name="T34" fmla="*/ 112 w 332"/>
              <a:gd name="T35" fmla="*/ 62 h 610"/>
              <a:gd name="T36" fmla="*/ 113 w 332"/>
              <a:gd name="T37" fmla="*/ 136 h 610"/>
              <a:gd name="T38" fmla="*/ 53 w 332"/>
              <a:gd name="T39" fmla="*/ 122 h 610"/>
              <a:gd name="T40" fmla="*/ 39 w 332"/>
              <a:gd name="T41" fmla="*/ 160 h 610"/>
              <a:gd name="T42" fmla="*/ 66 w 332"/>
              <a:gd name="T43" fmla="*/ 242 h 610"/>
              <a:gd name="T44" fmla="*/ 31 w 332"/>
              <a:gd name="T45" fmla="*/ 242 h 610"/>
              <a:gd name="T46" fmla="*/ 22 w 332"/>
              <a:gd name="T47" fmla="*/ 277 h 610"/>
              <a:gd name="T48" fmla="*/ 37 w 332"/>
              <a:gd name="T49" fmla="*/ 353 h 610"/>
              <a:gd name="T50" fmla="*/ 166 w 332"/>
              <a:gd name="T51" fmla="*/ 287 h 610"/>
              <a:gd name="T52" fmla="*/ 174 w 332"/>
              <a:gd name="T53" fmla="*/ 303 h 610"/>
              <a:gd name="T54" fmla="*/ 151 w 332"/>
              <a:gd name="T55" fmla="*/ 405 h 610"/>
              <a:gd name="T56" fmla="*/ 182 w 332"/>
              <a:gd name="T57" fmla="*/ 415 h 610"/>
              <a:gd name="T58" fmla="*/ 142 w 332"/>
              <a:gd name="T59" fmla="*/ 405 h 610"/>
              <a:gd name="T60" fmla="*/ 224 w 332"/>
              <a:gd name="T61" fmla="*/ 497 h 610"/>
              <a:gd name="T62" fmla="*/ 183 w 332"/>
              <a:gd name="T63" fmla="*/ 476 h 610"/>
              <a:gd name="T64" fmla="*/ 251 w 332"/>
              <a:gd name="T65" fmla="*/ 392 h 610"/>
              <a:gd name="T66" fmla="*/ 287 w 332"/>
              <a:gd name="T67" fmla="*/ 443 h 610"/>
              <a:gd name="T68" fmla="*/ 217 w 332"/>
              <a:gd name="T69" fmla="*/ 371 h 610"/>
              <a:gd name="T70" fmla="*/ 181 w 332"/>
              <a:gd name="T71" fmla="*/ 363 h 610"/>
              <a:gd name="T72" fmla="*/ 229 w 332"/>
              <a:gd name="T73" fmla="*/ 284 h 610"/>
              <a:gd name="T74" fmla="*/ 275 w 332"/>
              <a:gd name="T75" fmla="*/ 312 h 610"/>
              <a:gd name="T76" fmla="*/ 220 w 332"/>
              <a:gd name="T77" fmla="*/ 248 h 610"/>
              <a:gd name="T78" fmla="*/ 181 w 332"/>
              <a:gd name="T79" fmla="*/ 230 h 610"/>
              <a:gd name="T80" fmla="*/ 237 w 332"/>
              <a:gd name="T81" fmla="*/ 158 h 610"/>
              <a:gd name="T82" fmla="*/ 252 w 332"/>
              <a:gd name="T83" fmla="*/ 215 h 610"/>
              <a:gd name="T84" fmla="*/ 197 w 332"/>
              <a:gd name="T85" fmla="*/ 75 h 610"/>
              <a:gd name="T86" fmla="*/ 174 w 332"/>
              <a:gd name="T87" fmla="*/ 156 h 610"/>
              <a:gd name="T88" fmla="*/ 132 w 332"/>
              <a:gd name="T89" fmla="*/ 96 h 610"/>
              <a:gd name="T90" fmla="*/ 168 w 332"/>
              <a:gd name="T91" fmla="*/ 29 h 610"/>
              <a:gd name="T92" fmla="*/ 138 w 332"/>
              <a:gd name="T93" fmla="*/ 197 h 610"/>
              <a:gd name="T94" fmla="*/ 143 w 332"/>
              <a:gd name="T95" fmla="*/ 262 h 610"/>
              <a:gd name="T96" fmla="*/ 80 w 332"/>
              <a:gd name="T97" fmla="*/ 215 h 610"/>
              <a:gd name="T98" fmla="*/ 153 w 332"/>
              <a:gd name="T99" fmla="*/ 375 h 610"/>
              <a:gd name="T100" fmla="*/ 95 w 332"/>
              <a:gd name="T101" fmla="*/ 359 h 610"/>
              <a:gd name="T102" fmla="*/ 49 w 332"/>
              <a:gd name="T103" fmla="*/ 280 h 610"/>
              <a:gd name="T104" fmla="*/ 128 w 332"/>
              <a:gd name="T105" fmla="*/ 307 h 610"/>
              <a:gd name="T106" fmla="*/ 152 w 332"/>
              <a:gd name="T107" fmla="*/ 505 h 610"/>
              <a:gd name="T108" fmla="*/ 85 w 332"/>
              <a:gd name="T109" fmla="*/ 486 h 610"/>
              <a:gd name="T110" fmla="*/ 30 w 332"/>
              <a:gd name="T111" fmla="*/ 395 h 610"/>
              <a:gd name="T112" fmla="*/ 125 w 332"/>
              <a:gd name="T113" fmla="*/ 42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610">
                <a:moveTo>
                  <a:pt x="21" y="351"/>
                </a:moveTo>
                <a:lnTo>
                  <a:pt x="21" y="351"/>
                </a:lnTo>
                <a:lnTo>
                  <a:pt x="16" y="352"/>
                </a:lnTo>
                <a:lnTo>
                  <a:pt x="13" y="353"/>
                </a:lnTo>
                <a:lnTo>
                  <a:pt x="9" y="354"/>
                </a:lnTo>
                <a:lnTo>
                  <a:pt x="6" y="356"/>
                </a:lnTo>
                <a:lnTo>
                  <a:pt x="6" y="356"/>
                </a:lnTo>
                <a:lnTo>
                  <a:pt x="4" y="359"/>
                </a:lnTo>
                <a:lnTo>
                  <a:pt x="2" y="362"/>
                </a:lnTo>
                <a:lnTo>
                  <a:pt x="0" y="366"/>
                </a:lnTo>
                <a:lnTo>
                  <a:pt x="0" y="371"/>
                </a:lnTo>
                <a:lnTo>
                  <a:pt x="0" y="371"/>
                </a:lnTo>
                <a:lnTo>
                  <a:pt x="0" y="382"/>
                </a:lnTo>
                <a:lnTo>
                  <a:pt x="1" y="395"/>
                </a:lnTo>
                <a:lnTo>
                  <a:pt x="4" y="411"/>
                </a:lnTo>
                <a:lnTo>
                  <a:pt x="9" y="429"/>
                </a:lnTo>
                <a:lnTo>
                  <a:pt x="12" y="439"/>
                </a:lnTo>
                <a:lnTo>
                  <a:pt x="16" y="448"/>
                </a:lnTo>
                <a:lnTo>
                  <a:pt x="22" y="458"/>
                </a:lnTo>
                <a:lnTo>
                  <a:pt x="28" y="468"/>
                </a:lnTo>
                <a:lnTo>
                  <a:pt x="34" y="477"/>
                </a:lnTo>
                <a:lnTo>
                  <a:pt x="42" y="485"/>
                </a:lnTo>
                <a:lnTo>
                  <a:pt x="42" y="485"/>
                </a:lnTo>
                <a:lnTo>
                  <a:pt x="56" y="497"/>
                </a:lnTo>
                <a:lnTo>
                  <a:pt x="71" y="508"/>
                </a:lnTo>
                <a:lnTo>
                  <a:pt x="84" y="516"/>
                </a:lnTo>
                <a:lnTo>
                  <a:pt x="98" y="522"/>
                </a:lnTo>
                <a:lnTo>
                  <a:pt x="112" y="526"/>
                </a:lnTo>
                <a:lnTo>
                  <a:pt x="125" y="529"/>
                </a:lnTo>
                <a:lnTo>
                  <a:pt x="136" y="530"/>
                </a:lnTo>
                <a:lnTo>
                  <a:pt x="148" y="530"/>
                </a:lnTo>
                <a:lnTo>
                  <a:pt x="148" y="530"/>
                </a:lnTo>
                <a:lnTo>
                  <a:pt x="148" y="530"/>
                </a:lnTo>
                <a:lnTo>
                  <a:pt x="148" y="530"/>
                </a:lnTo>
                <a:lnTo>
                  <a:pt x="152" y="530"/>
                </a:lnTo>
                <a:lnTo>
                  <a:pt x="152" y="607"/>
                </a:lnTo>
                <a:lnTo>
                  <a:pt x="152" y="607"/>
                </a:lnTo>
                <a:lnTo>
                  <a:pt x="153" y="609"/>
                </a:lnTo>
                <a:lnTo>
                  <a:pt x="155" y="610"/>
                </a:lnTo>
                <a:lnTo>
                  <a:pt x="177" y="610"/>
                </a:lnTo>
                <a:lnTo>
                  <a:pt x="177" y="610"/>
                </a:lnTo>
                <a:lnTo>
                  <a:pt x="179" y="609"/>
                </a:lnTo>
                <a:lnTo>
                  <a:pt x="179" y="607"/>
                </a:lnTo>
                <a:lnTo>
                  <a:pt x="179" y="530"/>
                </a:lnTo>
                <a:lnTo>
                  <a:pt x="179" y="530"/>
                </a:lnTo>
                <a:lnTo>
                  <a:pt x="184" y="530"/>
                </a:lnTo>
                <a:lnTo>
                  <a:pt x="184" y="530"/>
                </a:lnTo>
                <a:lnTo>
                  <a:pt x="196" y="530"/>
                </a:lnTo>
                <a:lnTo>
                  <a:pt x="208" y="529"/>
                </a:lnTo>
                <a:lnTo>
                  <a:pt x="220" y="526"/>
                </a:lnTo>
                <a:lnTo>
                  <a:pt x="234" y="522"/>
                </a:lnTo>
                <a:lnTo>
                  <a:pt x="248" y="516"/>
                </a:lnTo>
                <a:lnTo>
                  <a:pt x="262" y="508"/>
                </a:lnTo>
                <a:lnTo>
                  <a:pt x="276" y="497"/>
                </a:lnTo>
                <a:lnTo>
                  <a:pt x="290" y="485"/>
                </a:lnTo>
                <a:lnTo>
                  <a:pt x="290" y="485"/>
                </a:lnTo>
                <a:lnTo>
                  <a:pt x="298" y="476"/>
                </a:lnTo>
                <a:lnTo>
                  <a:pt x="304" y="468"/>
                </a:lnTo>
                <a:lnTo>
                  <a:pt x="310" y="458"/>
                </a:lnTo>
                <a:lnTo>
                  <a:pt x="315" y="448"/>
                </a:lnTo>
                <a:lnTo>
                  <a:pt x="320" y="439"/>
                </a:lnTo>
                <a:lnTo>
                  <a:pt x="323" y="429"/>
                </a:lnTo>
                <a:lnTo>
                  <a:pt x="328" y="411"/>
                </a:lnTo>
                <a:lnTo>
                  <a:pt x="331" y="395"/>
                </a:lnTo>
                <a:lnTo>
                  <a:pt x="332" y="382"/>
                </a:lnTo>
                <a:lnTo>
                  <a:pt x="332" y="371"/>
                </a:lnTo>
                <a:lnTo>
                  <a:pt x="332" y="371"/>
                </a:lnTo>
                <a:lnTo>
                  <a:pt x="332" y="366"/>
                </a:lnTo>
                <a:lnTo>
                  <a:pt x="331" y="362"/>
                </a:lnTo>
                <a:lnTo>
                  <a:pt x="329" y="359"/>
                </a:lnTo>
                <a:lnTo>
                  <a:pt x="326" y="356"/>
                </a:lnTo>
                <a:lnTo>
                  <a:pt x="326" y="356"/>
                </a:lnTo>
                <a:lnTo>
                  <a:pt x="323" y="354"/>
                </a:lnTo>
                <a:lnTo>
                  <a:pt x="319" y="353"/>
                </a:lnTo>
                <a:lnTo>
                  <a:pt x="315" y="352"/>
                </a:lnTo>
                <a:lnTo>
                  <a:pt x="311" y="351"/>
                </a:lnTo>
                <a:lnTo>
                  <a:pt x="310" y="351"/>
                </a:lnTo>
                <a:lnTo>
                  <a:pt x="310" y="351"/>
                </a:lnTo>
                <a:lnTo>
                  <a:pt x="295" y="353"/>
                </a:lnTo>
                <a:lnTo>
                  <a:pt x="281" y="355"/>
                </a:lnTo>
                <a:lnTo>
                  <a:pt x="281" y="355"/>
                </a:lnTo>
                <a:lnTo>
                  <a:pt x="287" y="347"/>
                </a:lnTo>
                <a:lnTo>
                  <a:pt x="292" y="339"/>
                </a:lnTo>
                <a:lnTo>
                  <a:pt x="296" y="331"/>
                </a:lnTo>
                <a:lnTo>
                  <a:pt x="300" y="322"/>
                </a:lnTo>
                <a:lnTo>
                  <a:pt x="305" y="306"/>
                </a:lnTo>
                <a:lnTo>
                  <a:pt x="308" y="291"/>
                </a:lnTo>
                <a:lnTo>
                  <a:pt x="310" y="277"/>
                </a:lnTo>
                <a:lnTo>
                  <a:pt x="311" y="267"/>
                </a:lnTo>
                <a:lnTo>
                  <a:pt x="311" y="257"/>
                </a:lnTo>
                <a:lnTo>
                  <a:pt x="311" y="257"/>
                </a:lnTo>
                <a:lnTo>
                  <a:pt x="310" y="253"/>
                </a:lnTo>
                <a:lnTo>
                  <a:pt x="309" y="250"/>
                </a:lnTo>
                <a:lnTo>
                  <a:pt x="307" y="247"/>
                </a:lnTo>
                <a:lnTo>
                  <a:pt x="304" y="244"/>
                </a:lnTo>
                <a:lnTo>
                  <a:pt x="304" y="244"/>
                </a:lnTo>
                <a:lnTo>
                  <a:pt x="301" y="242"/>
                </a:lnTo>
                <a:lnTo>
                  <a:pt x="298" y="240"/>
                </a:lnTo>
                <a:lnTo>
                  <a:pt x="294" y="240"/>
                </a:lnTo>
                <a:lnTo>
                  <a:pt x="291" y="239"/>
                </a:lnTo>
                <a:lnTo>
                  <a:pt x="289" y="239"/>
                </a:lnTo>
                <a:lnTo>
                  <a:pt x="289" y="239"/>
                </a:lnTo>
                <a:lnTo>
                  <a:pt x="277" y="241"/>
                </a:lnTo>
                <a:lnTo>
                  <a:pt x="266" y="243"/>
                </a:lnTo>
                <a:lnTo>
                  <a:pt x="266" y="243"/>
                </a:lnTo>
                <a:lnTo>
                  <a:pt x="266" y="242"/>
                </a:lnTo>
                <a:lnTo>
                  <a:pt x="266" y="242"/>
                </a:lnTo>
                <a:lnTo>
                  <a:pt x="272" y="233"/>
                </a:lnTo>
                <a:lnTo>
                  <a:pt x="278" y="225"/>
                </a:lnTo>
                <a:lnTo>
                  <a:pt x="283" y="217"/>
                </a:lnTo>
                <a:lnTo>
                  <a:pt x="286" y="209"/>
                </a:lnTo>
                <a:lnTo>
                  <a:pt x="289" y="200"/>
                </a:lnTo>
                <a:lnTo>
                  <a:pt x="291" y="191"/>
                </a:lnTo>
                <a:lnTo>
                  <a:pt x="293" y="175"/>
                </a:lnTo>
                <a:lnTo>
                  <a:pt x="293" y="160"/>
                </a:lnTo>
                <a:lnTo>
                  <a:pt x="293" y="148"/>
                </a:lnTo>
                <a:lnTo>
                  <a:pt x="291" y="136"/>
                </a:lnTo>
                <a:lnTo>
                  <a:pt x="291" y="136"/>
                </a:lnTo>
                <a:lnTo>
                  <a:pt x="290" y="132"/>
                </a:lnTo>
                <a:lnTo>
                  <a:pt x="288" y="129"/>
                </a:lnTo>
                <a:lnTo>
                  <a:pt x="286" y="126"/>
                </a:lnTo>
                <a:lnTo>
                  <a:pt x="283" y="124"/>
                </a:lnTo>
                <a:lnTo>
                  <a:pt x="283" y="124"/>
                </a:lnTo>
                <a:lnTo>
                  <a:pt x="279" y="122"/>
                </a:lnTo>
                <a:lnTo>
                  <a:pt x="275" y="121"/>
                </a:lnTo>
                <a:lnTo>
                  <a:pt x="270" y="120"/>
                </a:lnTo>
                <a:lnTo>
                  <a:pt x="266" y="121"/>
                </a:lnTo>
                <a:lnTo>
                  <a:pt x="266" y="121"/>
                </a:lnTo>
                <a:lnTo>
                  <a:pt x="253" y="124"/>
                </a:lnTo>
                <a:lnTo>
                  <a:pt x="241" y="128"/>
                </a:lnTo>
                <a:lnTo>
                  <a:pt x="228" y="132"/>
                </a:lnTo>
                <a:lnTo>
                  <a:pt x="218" y="137"/>
                </a:lnTo>
                <a:lnTo>
                  <a:pt x="218" y="137"/>
                </a:lnTo>
                <a:lnTo>
                  <a:pt x="222" y="128"/>
                </a:lnTo>
                <a:lnTo>
                  <a:pt x="225" y="119"/>
                </a:lnTo>
                <a:lnTo>
                  <a:pt x="227" y="109"/>
                </a:lnTo>
                <a:lnTo>
                  <a:pt x="228" y="98"/>
                </a:lnTo>
                <a:lnTo>
                  <a:pt x="228" y="98"/>
                </a:lnTo>
                <a:lnTo>
                  <a:pt x="227" y="89"/>
                </a:lnTo>
                <a:lnTo>
                  <a:pt x="226" y="80"/>
                </a:lnTo>
                <a:lnTo>
                  <a:pt x="224" y="72"/>
                </a:lnTo>
                <a:lnTo>
                  <a:pt x="222" y="64"/>
                </a:lnTo>
                <a:lnTo>
                  <a:pt x="215" y="48"/>
                </a:lnTo>
                <a:lnTo>
                  <a:pt x="208" y="35"/>
                </a:lnTo>
                <a:lnTo>
                  <a:pt x="200" y="24"/>
                </a:lnTo>
                <a:lnTo>
                  <a:pt x="192" y="14"/>
                </a:lnTo>
                <a:lnTo>
                  <a:pt x="182" y="5"/>
                </a:lnTo>
                <a:lnTo>
                  <a:pt x="182" y="5"/>
                </a:lnTo>
                <a:lnTo>
                  <a:pt x="179" y="3"/>
                </a:lnTo>
                <a:lnTo>
                  <a:pt x="176" y="1"/>
                </a:lnTo>
                <a:lnTo>
                  <a:pt x="172" y="0"/>
                </a:lnTo>
                <a:lnTo>
                  <a:pt x="168" y="0"/>
                </a:lnTo>
                <a:lnTo>
                  <a:pt x="165" y="0"/>
                </a:lnTo>
                <a:lnTo>
                  <a:pt x="161" y="1"/>
                </a:lnTo>
                <a:lnTo>
                  <a:pt x="157" y="3"/>
                </a:lnTo>
                <a:lnTo>
                  <a:pt x="154" y="5"/>
                </a:lnTo>
                <a:lnTo>
                  <a:pt x="154" y="5"/>
                </a:lnTo>
                <a:lnTo>
                  <a:pt x="144" y="13"/>
                </a:lnTo>
                <a:lnTo>
                  <a:pt x="136" y="23"/>
                </a:lnTo>
                <a:lnTo>
                  <a:pt x="128" y="33"/>
                </a:lnTo>
                <a:lnTo>
                  <a:pt x="119" y="46"/>
                </a:lnTo>
                <a:lnTo>
                  <a:pt x="112" y="62"/>
                </a:lnTo>
                <a:lnTo>
                  <a:pt x="109" y="69"/>
                </a:lnTo>
                <a:lnTo>
                  <a:pt x="107" y="78"/>
                </a:lnTo>
                <a:lnTo>
                  <a:pt x="105" y="86"/>
                </a:lnTo>
                <a:lnTo>
                  <a:pt x="105" y="95"/>
                </a:lnTo>
                <a:lnTo>
                  <a:pt x="105" y="95"/>
                </a:lnTo>
                <a:lnTo>
                  <a:pt x="105" y="107"/>
                </a:lnTo>
                <a:lnTo>
                  <a:pt x="107" y="117"/>
                </a:lnTo>
                <a:lnTo>
                  <a:pt x="109" y="127"/>
                </a:lnTo>
                <a:lnTo>
                  <a:pt x="113" y="136"/>
                </a:lnTo>
                <a:lnTo>
                  <a:pt x="113" y="136"/>
                </a:lnTo>
                <a:lnTo>
                  <a:pt x="102" y="132"/>
                </a:lnTo>
                <a:lnTo>
                  <a:pt x="91" y="127"/>
                </a:lnTo>
                <a:lnTo>
                  <a:pt x="79" y="124"/>
                </a:lnTo>
                <a:lnTo>
                  <a:pt x="66" y="121"/>
                </a:lnTo>
                <a:lnTo>
                  <a:pt x="66" y="121"/>
                </a:lnTo>
                <a:lnTo>
                  <a:pt x="62" y="120"/>
                </a:lnTo>
                <a:lnTo>
                  <a:pt x="57" y="121"/>
                </a:lnTo>
                <a:lnTo>
                  <a:pt x="53" y="122"/>
                </a:lnTo>
                <a:lnTo>
                  <a:pt x="49" y="124"/>
                </a:lnTo>
                <a:lnTo>
                  <a:pt x="49" y="124"/>
                </a:lnTo>
                <a:lnTo>
                  <a:pt x="46" y="126"/>
                </a:lnTo>
                <a:lnTo>
                  <a:pt x="44" y="129"/>
                </a:lnTo>
                <a:lnTo>
                  <a:pt x="42" y="132"/>
                </a:lnTo>
                <a:lnTo>
                  <a:pt x="41" y="136"/>
                </a:lnTo>
                <a:lnTo>
                  <a:pt x="41" y="136"/>
                </a:lnTo>
                <a:lnTo>
                  <a:pt x="39" y="148"/>
                </a:lnTo>
                <a:lnTo>
                  <a:pt x="39" y="160"/>
                </a:lnTo>
                <a:lnTo>
                  <a:pt x="39" y="175"/>
                </a:lnTo>
                <a:lnTo>
                  <a:pt x="42" y="191"/>
                </a:lnTo>
                <a:lnTo>
                  <a:pt x="43" y="200"/>
                </a:lnTo>
                <a:lnTo>
                  <a:pt x="46" y="209"/>
                </a:lnTo>
                <a:lnTo>
                  <a:pt x="50" y="217"/>
                </a:lnTo>
                <a:lnTo>
                  <a:pt x="54" y="225"/>
                </a:lnTo>
                <a:lnTo>
                  <a:pt x="59" y="233"/>
                </a:lnTo>
                <a:lnTo>
                  <a:pt x="66" y="242"/>
                </a:lnTo>
                <a:lnTo>
                  <a:pt x="66" y="242"/>
                </a:lnTo>
                <a:lnTo>
                  <a:pt x="67" y="243"/>
                </a:lnTo>
                <a:lnTo>
                  <a:pt x="67" y="243"/>
                </a:lnTo>
                <a:lnTo>
                  <a:pt x="55" y="241"/>
                </a:lnTo>
                <a:lnTo>
                  <a:pt x="43" y="239"/>
                </a:lnTo>
                <a:lnTo>
                  <a:pt x="41" y="239"/>
                </a:lnTo>
                <a:lnTo>
                  <a:pt x="41" y="239"/>
                </a:lnTo>
                <a:lnTo>
                  <a:pt x="38" y="240"/>
                </a:lnTo>
                <a:lnTo>
                  <a:pt x="34" y="240"/>
                </a:lnTo>
                <a:lnTo>
                  <a:pt x="31" y="242"/>
                </a:lnTo>
                <a:lnTo>
                  <a:pt x="28" y="244"/>
                </a:lnTo>
                <a:lnTo>
                  <a:pt x="28" y="244"/>
                </a:lnTo>
                <a:lnTo>
                  <a:pt x="25" y="247"/>
                </a:lnTo>
                <a:lnTo>
                  <a:pt x="23" y="250"/>
                </a:lnTo>
                <a:lnTo>
                  <a:pt x="22" y="253"/>
                </a:lnTo>
                <a:lnTo>
                  <a:pt x="21" y="257"/>
                </a:lnTo>
                <a:lnTo>
                  <a:pt x="21" y="257"/>
                </a:lnTo>
                <a:lnTo>
                  <a:pt x="21" y="267"/>
                </a:lnTo>
                <a:lnTo>
                  <a:pt x="22" y="277"/>
                </a:lnTo>
                <a:lnTo>
                  <a:pt x="24" y="291"/>
                </a:lnTo>
                <a:lnTo>
                  <a:pt x="27" y="306"/>
                </a:lnTo>
                <a:lnTo>
                  <a:pt x="32" y="322"/>
                </a:lnTo>
                <a:lnTo>
                  <a:pt x="36" y="331"/>
                </a:lnTo>
                <a:lnTo>
                  <a:pt x="40" y="339"/>
                </a:lnTo>
                <a:lnTo>
                  <a:pt x="45" y="347"/>
                </a:lnTo>
                <a:lnTo>
                  <a:pt x="51" y="355"/>
                </a:lnTo>
                <a:lnTo>
                  <a:pt x="51" y="355"/>
                </a:lnTo>
                <a:lnTo>
                  <a:pt x="37" y="353"/>
                </a:lnTo>
                <a:lnTo>
                  <a:pt x="22" y="351"/>
                </a:lnTo>
                <a:lnTo>
                  <a:pt x="21" y="351"/>
                </a:lnTo>
                <a:close/>
                <a:moveTo>
                  <a:pt x="154" y="289"/>
                </a:moveTo>
                <a:lnTo>
                  <a:pt x="154" y="289"/>
                </a:lnTo>
                <a:lnTo>
                  <a:pt x="158" y="289"/>
                </a:lnTo>
                <a:lnTo>
                  <a:pt x="158" y="289"/>
                </a:lnTo>
                <a:lnTo>
                  <a:pt x="162" y="288"/>
                </a:lnTo>
                <a:lnTo>
                  <a:pt x="166" y="287"/>
                </a:lnTo>
                <a:lnTo>
                  <a:pt x="166" y="287"/>
                </a:lnTo>
                <a:lnTo>
                  <a:pt x="170" y="288"/>
                </a:lnTo>
                <a:lnTo>
                  <a:pt x="174" y="289"/>
                </a:lnTo>
                <a:lnTo>
                  <a:pt x="174" y="289"/>
                </a:lnTo>
                <a:lnTo>
                  <a:pt x="178" y="289"/>
                </a:lnTo>
                <a:lnTo>
                  <a:pt x="178" y="289"/>
                </a:lnTo>
                <a:lnTo>
                  <a:pt x="184" y="289"/>
                </a:lnTo>
                <a:lnTo>
                  <a:pt x="184" y="289"/>
                </a:lnTo>
                <a:lnTo>
                  <a:pt x="178" y="296"/>
                </a:lnTo>
                <a:lnTo>
                  <a:pt x="174" y="303"/>
                </a:lnTo>
                <a:lnTo>
                  <a:pt x="166" y="317"/>
                </a:lnTo>
                <a:lnTo>
                  <a:pt x="166" y="317"/>
                </a:lnTo>
                <a:lnTo>
                  <a:pt x="158" y="303"/>
                </a:lnTo>
                <a:lnTo>
                  <a:pt x="154" y="296"/>
                </a:lnTo>
                <a:lnTo>
                  <a:pt x="148" y="289"/>
                </a:lnTo>
                <a:lnTo>
                  <a:pt x="148" y="289"/>
                </a:lnTo>
                <a:lnTo>
                  <a:pt x="154" y="289"/>
                </a:lnTo>
                <a:lnTo>
                  <a:pt x="154" y="289"/>
                </a:lnTo>
                <a:close/>
                <a:moveTo>
                  <a:pt x="151" y="405"/>
                </a:moveTo>
                <a:lnTo>
                  <a:pt x="151" y="405"/>
                </a:lnTo>
                <a:lnTo>
                  <a:pt x="166" y="404"/>
                </a:lnTo>
                <a:lnTo>
                  <a:pt x="166" y="404"/>
                </a:lnTo>
                <a:lnTo>
                  <a:pt x="181" y="405"/>
                </a:lnTo>
                <a:lnTo>
                  <a:pt x="181" y="405"/>
                </a:lnTo>
                <a:lnTo>
                  <a:pt x="190" y="405"/>
                </a:lnTo>
                <a:lnTo>
                  <a:pt x="190" y="405"/>
                </a:lnTo>
                <a:lnTo>
                  <a:pt x="190" y="405"/>
                </a:lnTo>
                <a:lnTo>
                  <a:pt x="182" y="415"/>
                </a:lnTo>
                <a:lnTo>
                  <a:pt x="176" y="424"/>
                </a:lnTo>
                <a:lnTo>
                  <a:pt x="171" y="433"/>
                </a:lnTo>
                <a:lnTo>
                  <a:pt x="166" y="443"/>
                </a:lnTo>
                <a:lnTo>
                  <a:pt x="166" y="443"/>
                </a:lnTo>
                <a:lnTo>
                  <a:pt x="162" y="433"/>
                </a:lnTo>
                <a:lnTo>
                  <a:pt x="156" y="424"/>
                </a:lnTo>
                <a:lnTo>
                  <a:pt x="150" y="415"/>
                </a:lnTo>
                <a:lnTo>
                  <a:pt x="142" y="405"/>
                </a:lnTo>
                <a:lnTo>
                  <a:pt x="142" y="405"/>
                </a:lnTo>
                <a:lnTo>
                  <a:pt x="142" y="405"/>
                </a:lnTo>
                <a:lnTo>
                  <a:pt x="151" y="405"/>
                </a:lnTo>
                <a:lnTo>
                  <a:pt x="151" y="405"/>
                </a:lnTo>
                <a:close/>
                <a:moveTo>
                  <a:pt x="269" y="468"/>
                </a:moveTo>
                <a:lnTo>
                  <a:pt x="269" y="468"/>
                </a:lnTo>
                <a:lnTo>
                  <a:pt x="258" y="478"/>
                </a:lnTo>
                <a:lnTo>
                  <a:pt x="247" y="486"/>
                </a:lnTo>
                <a:lnTo>
                  <a:pt x="236" y="492"/>
                </a:lnTo>
                <a:lnTo>
                  <a:pt x="224" y="497"/>
                </a:lnTo>
                <a:lnTo>
                  <a:pt x="213" y="501"/>
                </a:lnTo>
                <a:lnTo>
                  <a:pt x="203" y="504"/>
                </a:lnTo>
                <a:lnTo>
                  <a:pt x="194" y="505"/>
                </a:lnTo>
                <a:lnTo>
                  <a:pt x="184" y="505"/>
                </a:lnTo>
                <a:lnTo>
                  <a:pt x="184" y="505"/>
                </a:lnTo>
                <a:lnTo>
                  <a:pt x="180" y="505"/>
                </a:lnTo>
                <a:lnTo>
                  <a:pt x="180" y="505"/>
                </a:lnTo>
                <a:lnTo>
                  <a:pt x="181" y="492"/>
                </a:lnTo>
                <a:lnTo>
                  <a:pt x="183" y="476"/>
                </a:lnTo>
                <a:lnTo>
                  <a:pt x="186" y="467"/>
                </a:lnTo>
                <a:lnTo>
                  <a:pt x="190" y="457"/>
                </a:lnTo>
                <a:lnTo>
                  <a:pt x="195" y="446"/>
                </a:lnTo>
                <a:lnTo>
                  <a:pt x="200" y="436"/>
                </a:lnTo>
                <a:lnTo>
                  <a:pt x="207" y="426"/>
                </a:lnTo>
                <a:lnTo>
                  <a:pt x="215" y="417"/>
                </a:lnTo>
                <a:lnTo>
                  <a:pt x="225" y="407"/>
                </a:lnTo>
                <a:lnTo>
                  <a:pt x="237" y="399"/>
                </a:lnTo>
                <a:lnTo>
                  <a:pt x="251" y="392"/>
                </a:lnTo>
                <a:lnTo>
                  <a:pt x="266" y="386"/>
                </a:lnTo>
                <a:lnTo>
                  <a:pt x="284" y="381"/>
                </a:lnTo>
                <a:lnTo>
                  <a:pt x="304" y="378"/>
                </a:lnTo>
                <a:lnTo>
                  <a:pt x="304" y="378"/>
                </a:lnTo>
                <a:lnTo>
                  <a:pt x="302" y="395"/>
                </a:lnTo>
                <a:lnTo>
                  <a:pt x="300" y="406"/>
                </a:lnTo>
                <a:lnTo>
                  <a:pt x="297" y="419"/>
                </a:lnTo>
                <a:lnTo>
                  <a:pt x="293" y="431"/>
                </a:lnTo>
                <a:lnTo>
                  <a:pt x="287" y="443"/>
                </a:lnTo>
                <a:lnTo>
                  <a:pt x="280" y="457"/>
                </a:lnTo>
                <a:lnTo>
                  <a:pt x="269" y="468"/>
                </a:lnTo>
                <a:lnTo>
                  <a:pt x="269" y="468"/>
                </a:lnTo>
                <a:close/>
                <a:moveTo>
                  <a:pt x="255" y="344"/>
                </a:moveTo>
                <a:lnTo>
                  <a:pt x="255" y="344"/>
                </a:lnTo>
                <a:lnTo>
                  <a:pt x="246" y="352"/>
                </a:lnTo>
                <a:lnTo>
                  <a:pt x="237" y="359"/>
                </a:lnTo>
                <a:lnTo>
                  <a:pt x="226" y="365"/>
                </a:lnTo>
                <a:lnTo>
                  <a:pt x="217" y="371"/>
                </a:lnTo>
                <a:lnTo>
                  <a:pt x="202" y="377"/>
                </a:lnTo>
                <a:lnTo>
                  <a:pt x="193" y="379"/>
                </a:lnTo>
                <a:lnTo>
                  <a:pt x="188" y="379"/>
                </a:lnTo>
                <a:lnTo>
                  <a:pt x="188" y="379"/>
                </a:lnTo>
                <a:lnTo>
                  <a:pt x="180" y="379"/>
                </a:lnTo>
                <a:lnTo>
                  <a:pt x="180" y="379"/>
                </a:lnTo>
                <a:lnTo>
                  <a:pt x="180" y="376"/>
                </a:lnTo>
                <a:lnTo>
                  <a:pt x="180" y="376"/>
                </a:lnTo>
                <a:lnTo>
                  <a:pt x="181" y="363"/>
                </a:lnTo>
                <a:lnTo>
                  <a:pt x="183" y="349"/>
                </a:lnTo>
                <a:lnTo>
                  <a:pt x="186" y="341"/>
                </a:lnTo>
                <a:lnTo>
                  <a:pt x="190" y="332"/>
                </a:lnTo>
                <a:lnTo>
                  <a:pt x="193" y="323"/>
                </a:lnTo>
                <a:lnTo>
                  <a:pt x="198" y="315"/>
                </a:lnTo>
                <a:lnTo>
                  <a:pt x="204" y="306"/>
                </a:lnTo>
                <a:lnTo>
                  <a:pt x="211" y="299"/>
                </a:lnTo>
                <a:lnTo>
                  <a:pt x="219" y="291"/>
                </a:lnTo>
                <a:lnTo>
                  <a:pt x="229" y="284"/>
                </a:lnTo>
                <a:lnTo>
                  <a:pt x="241" y="277"/>
                </a:lnTo>
                <a:lnTo>
                  <a:pt x="253" y="272"/>
                </a:lnTo>
                <a:lnTo>
                  <a:pt x="267" y="268"/>
                </a:lnTo>
                <a:lnTo>
                  <a:pt x="284" y="265"/>
                </a:lnTo>
                <a:lnTo>
                  <a:pt x="284" y="265"/>
                </a:lnTo>
                <a:lnTo>
                  <a:pt x="283" y="280"/>
                </a:lnTo>
                <a:lnTo>
                  <a:pt x="281" y="291"/>
                </a:lnTo>
                <a:lnTo>
                  <a:pt x="279" y="301"/>
                </a:lnTo>
                <a:lnTo>
                  <a:pt x="275" y="312"/>
                </a:lnTo>
                <a:lnTo>
                  <a:pt x="269" y="323"/>
                </a:lnTo>
                <a:lnTo>
                  <a:pt x="263" y="334"/>
                </a:lnTo>
                <a:lnTo>
                  <a:pt x="255" y="344"/>
                </a:lnTo>
                <a:lnTo>
                  <a:pt x="255" y="344"/>
                </a:lnTo>
                <a:close/>
                <a:moveTo>
                  <a:pt x="245" y="225"/>
                </a:moveTo>
                <a:lnTo>
                  <a:pt x="245" y="225"/>
                </a:lnTo>
                <a:lnTo>
                  <a:pt x="237" y="233"/>
                </a:lnTo>
                <a:lnTo>
                  <a:pt x="228" y="242"/>
                </a:lnTo>
                <a:lnTo>
                  <a:pt x="220" y="248"/>
                </a:lnTo>
                <a:lnTo>
                  <a:pt x="213" y="253"/>
                </a:lnTo>
                <a:lnTo>
                  <a:pt x="205" y="257"/>
                </a:lnTo>
                <a:lnTo>
                  <a:pt x="197" y="260"/>
                </a:lnTo>
                <a:lnTo>
                  <a:pt x="188" y="262"/>
                </a:lnTo>
                <a:lnTo>
                  <a:pt x="180" y="262"/>
                </a:lnTo>
                <a:lnTo>
                  <a:pt x="180" y="262"/>
                </a:lnTo>
                <a:lnTo>
                  <a:pt x="180" y="253"/>
                </a:lnTo>
                <a:lnTo>
                  <a:pt x="180" y="239"/>
                </a:lnTo>
                <a:lnTo>
                  <a:pt x="181" y="230"/>
                </a:lnTo>
                <a:lnTo>
                  <a:pt x="183" y="222"/>
                </a:lnTo>
                <a:lnTo>
                  <a:pt x="186" y="214"/>
                </a:lnTo>
                <a:lnTo>
                  <a:pt x="190" y="205"/>
                </a:lnTo>
                <a:lnTo>
                  <a:pt x="194" y="197"/>
                </a:lnTo>
                <a:lnTo>
                  <a:pt x="200" y="187"/>
                </a:lnTo>
                <a:lnTo>
                  <a:pt x="207" y="179"/>
                </a:lnTo>
                <a:lnTo>
                  <a:pt x="215" y="171"/>
                </a:lnTo>
                <a:lnTo>
                  <a:pt x="224" y="164"/>
                </a:lnTo>
                <a:lnTo>
                  <a:pt x="237" y="158"/>
                </a:lnTo>
                <a:lnTo>
                  <a:pt x="250" y="153"/>
                </a:lnTo>
                <a:lnTo>
                  <a:pt x="265" y="147"/>
                </a:lnTo>
                <a:lnTo>
                  <a:pt x="265" y="147"/>
                </a:lnTo>
                <a:lnTo>
                  <a:pt x="265" y="163"/>
                </a:lnTo>
                <a:lnTo>
                  <a:pt x="265" y="172"/>
                </a:lnTo>
                <a:lnTo>
                  <a:pt x="264" y="182"/>
                </a:lnTo>
                <a:lnTo>
                  <a:pt x="261" y="194"/>
                </a:lnTo>
                <a:lnTo>
                  <a:pt x="258" y="205"/>
                </a:lnTo>
                <a:lnTo>
                  <a:pt x="252" y="215"/>
                </a:lnTo>
                <a:lnTo>
                  <a:pt x="245" y="225"/>
                </a:lnTo>
                <a:lnTo>
                  <a:pt x="245" y="225"/>
                </a:lnTo>
                <a:close/>
                <a:moveTo>
                  <a:pt x="168" y="29"/>
                </a:moveTo>
                <a:lnTo>
                  <a:pt x="168" y="29"/>
                </a:lnTo>
                <a:lnTo>
                  <a:pt x="177" y="39"/>
                </a:lnTo>
                <a:lnTo>
                  <a:pt x="182" y="46"/>
                </a:lnTo>
                <a:lnTo>
                  <a:pt x="187" y="55"/>
                </a:lnTo>
                <a:lnTo>
                  <a:pt x="193" y="65"/>
                </a:lnTo>
                <a:lnTo>
                  <a:pt x="197" y="75"/>
                </a:lnTo>
                <a:lnTo>
                  <a:pt x="200" y="86"/>
                </a:lnTo>
                <a:lnTo>
                  <a:pt x="201" y="97"/>
                </a:lnTo>
                <a:lnTo>
                  <a:pt x="201" y="97"/>
                </a:lnTo>
                <a:lnTo>
                  <a:pt x="199" y="110"/>
                </a:lnTo>
                <a:lnTo>
                  <a:pt x="196" y="120"/>
                </a:lnTo>
                <a:lnTo>
                  <a:pt x="192" y="130"/>
                </a:lnTo>
                <a:lnTo>
                  <a:pt x="186" y="139"/>
                </a:lnTo>
                <a:lnTo>
                  <a:pt x="180" y="148"/>
                </a:lnTo>
                <a:lnTo>
                  <a:pt x="174" y="156"/>
                </a:lnTo>
                <a:lnTo>
                  <a:pt x="164" y="166"/>
                </a:lnTo>
                <a:lnTo>
                  <a:pt x="164" y="166"/>
                </a:lnTo>
                <a:lnTo>
                  <a:pt x="155" y="155"/>
                </a:lnTo>
                <a:lnTo>
                  <a:pt x="150" y="147"/>
                </a:lnTo>
                <a:lnTo>
                  <a:pt x="144" y="139"/>
                </a:lnTo>
                <a:lnTo>
                  <a:pt x="139" y="129"/>
                </a:lnTo>
                <a:lnTo>
                  <a:pt x="135" y="119"/>
                </a:lnTo>
                <a:lnTo>
                  <a:pt x="132" y="108"/>
                </a:lnTo>
                <a:lnTo>
                  <a:pt x="132" y="96"/>
                </a:lnTo>
                <a:lnTo>
                  <a:pt x="132" y="96"/>
                </a:lnTo>
                <a:lnTo>
                  <a:pt x="133" y="85"/>
                </a:lnTo>
                <a:lnTo>
                  <a:pt x="136" y="74"/>
                </a:lnTo>
                <a:lnTo>
                  <a:pt x="140" y="64"/>
                </a:lnTo>
                <a:lnTo>
                  <a:pt x="147" y="54"/>
                </a:lnTo>
                <a:lnTo>
                  <a:pt x="152" y="46"/>
                </a:lnTo>
                <a:lnTo>
                  <a:pt x="158" y="39"/>
                </a:lnTo>
                <a:lnTo>
                  <a:pt x="168" y="29"/>
                </a:lnTo>
                <a:lnTo>
                  <a:pt x="168" y="29"/>
                </a:lnTo>
                <a:close/>
                <a:moveTo>
                  <a:pt x="67" y="147"/>
                </a:moveTo>
                <a:lnTo>
                  <a:pt x="67" y="147"/>
                </a:lnTo>
                <a:lnTo>
                  <a:pt x="82" y="153"/>
                </a:lnTo>
                <a:lnTo>
                  <a:pt x="95" y="158"/>
                </a:lnTo>
                <a:lnTo>
                  <a:pt x="108" y="164"/>
                </a:lnTo>
                <a:lnTo>
                  <a:pt x="117" y="172"/>
                </a:lnTo>
                <a:lnTo>
                  <a:pt x="126" y="179"/>
                </a:lnTo>
                <a:lnTo>
                  <a:pt x="132" y="187"/>
                </a:lnTo>
                <a:lnTo>
                  <a:pt x="138" y="197"/>
                </a:lnTo>
                <a:lnTo>
                  <a:pt x="142" y="205"/>
                </a:lnTo>
                <a:lnTo>
                  <a:pt x="147" y="214"/>
                </a:lnTo>
                <a:lnTo>
                  <a:pt x="149" y="223"/>
                </a:lnTo>
                <a:lnTo>
                  <a:pt x="151" y="231"/>
                </a:lnTo>
                <a:lnTo>
                  <a:pt x="152" y="239"/>
                </a:lnTo>
                <a:lnTo>
                  <a:pt x="152" y="253"/>
                </a:lnTo>
                <a:lnTo>
                  <a:pt x="152" y="262"/>
                </a:lnTo>
                <a:lnTo>
                  <a:pt x="152" y="262"/>
                </a:lnTo>
                <a:lnTo>
                  <a:pt x="143" y="262"/>
                </a:lnTo>
                <a:lnTo>
                  <a:pt x="135" y="260"/>
                </a:lnTo>
                <a:lnTo>
                  <a:pt x="127" y="257"/>
                </a:lnTo>
                <a:lnTo>
                  <a:pt x="120" y="253"/>
                </a:lnTo>
                <a:lnTo>
                  <a:pt x="112" y="248"/>
                </a:lnTo>
                <a:lnTo>
                  <a:pt x="104" y="242"/>
                </a:lnTo>
                <a:lnTo>
                  <a:pt x="95" y="233"/>
                </a:lnTo>
                <a:lnTo>
                  <a:pt x="87" y="225"/>
                </a:lnTo>
                <a:lnTo>
                  <a:pt x="87" y="225"/>
                </a:lnTo>
                <a:lnTo>
                  <a:pt x="80" y="215"/>
                </a:lnTo>
                <a:lnTo>
                  <a:pt x="74" y="205"/>
                </a:lnTo>
                <a:lnTo>
                  <a:pt x="71" y="194"/>
                </a:lnTo>
                <a:lnTo>
                  <a:pt x="68" y="182"/>
                </a:lnTo>
                <a:lnTo>
                  <a:pt x="67" y="172"/>
                </a:lnTo>
                <a:lnTo>
                  <a:pt x="67" y="163"/>
                </a:lnTo>
                <a:lnTo>
                  <a:pt x="67" y="147"/>
                </a:lnTo>
                <a:lnTo>
                  <a:pt x="67" y="147"/>
                </a:lnTo>
                <a:close/>
                <a:moveTo>
                  <a:pt x="153" y="375"/>
                </a:moveTo>
                <a:lnTo>
                  <a:pt x="153" y="375"/>
                </a:lnTo>
                <a:lnTo>
                  <a:pt x="152" y="379"/>
                </a:lnTo>
                <a:lnTo>
                  <a:pt x="152" y="379"/>
                </a:lnTo>
                <a:lnTo>
                  <a:pt x="143" y="379"/>
                </a:lnTo>
                <a:lnTo>
                  <a:pt x="139" y="379"/>
                </a:lnTo>
                <a:lnTo>
                  <a:pt x="139" y="379"/>
                </a:lnTo>
                <a:lnTo>
                  <a:pt x="130" y="377"/>
                </a:lnTo>
                <a:lnTo>
                  <a:pt x="115" y="371"/>
                </a:lnTo>
                <a:lnTo>
                  <a:pt x="106" y="365"/>
                </a:lnTo>
                <a:lnTo>
                  <a:pt x="95" y="359"/>
                </a:lnTo>
                <a:lnTo>
                  <a:pt x="86" y="352"/>
                </a:lnTo>
                <a:lnTo>
                  <a:pt x="77" y="344"/>
                </a:lnTo>
                <a:lnTo>
                  <a:pt x="77" y="344"/>
                </a:lnTo>
                <a:lnTo>
                  <a:pt x="69" y="334"/>
                </a:lnTo>
                <a:lnTo>
                  <a:pt x="63" y="323"/>
                </a:lnTo>
                <a:lnTo>
                  <a:pt x="57" y="312"/>
                </a:lnTo>
                <a:lnTo>
                  <a:pt x="54" y="301"/>
                </a:lnTo>
                <a:lnTo>
                  <a:pt x="51" y="291"/>
                </a:lnTo>
                <a:lnTo>
                  <a:pt x="49" y="280"/>
                </a:lnTo>
                <a:lnTo>
                  <a:pt x="48" y="265"/>
                </a:lnTo>
                <a:lnTo>
                  <a:pt x="48" y="265"/>
                </a:lnTo>
                <a:lnTo>
                  <a:pt x="65" y="268"/>
                </a:lnTo>
                <a:lnTo>
                  <a:pt x="79" y="272"/>
                </a:lnTo>
                <a:lnTo>
                  <a:pt x="91" y="277"/>
                </a:lnTo>
                <a:lnTo>
                  <a:pt x="102" y="284"/>
                </a:lnTo>
                <a:lnTo>
                  <a:pt x="113" y="291"/>
                </a:lnTo>
                <a:lnTo>
                  <a:pt x="121" y="299"/>
                </a:lnTo>
                <a:lnTo>
                  <a:pt x="128" y="307"/>
                </a:lnTo>
                <a:lnTo>
                  <a:pt x="134" y="315"/>
                </a:lnTo>
                <a:lnTo>
                  <a:pt x="139" y="323"/>
                </a:lnTo>
                <a:lnTo>
                  <a:pt x="142" y="332"/>
                </a:lnTo>
                <a:lnTo>
                  <a:pt x="145" y="341"/>
                </a:lnTo>
                <a:lnTo>
                  <a:pt x="149" y="349"/>
                </a:lnTo>
                <a:lnTo>
                  <a:pt x="152" y="363"/>
                </a:lnTo>
                <a:lnTo>
                  <a:pt x="153" y="375"/>
                </a:lnTo>
                <a:lnTo>
                  <a:pt x="153" y="375"/>
                </a:lnTo>
                <a:close/>
                <a:moveTo>
                  <a:pt x="152" y="505"/>
                </a:moveTo>
                <a:lnTo>
                  <a:pt x="152" y="505"/>
                </a:lnTo>
                <a:lnTo>
                  <a:pt x="148" y="505"/>
                </a:lnTo>
                <a:lnTo>
                  <a:pt x="148" y="505"/>
                </a:lnTo>
                <a:lnTo>
                  <a:pt x="138" y="505"/>
                </a:lnTo>
                <a:lnTo>
                  <a:pt x="129" y="504"/>
                </a:lnTo>
                <a:lnTo>
                  <a:pt x="119" y="501"/>
                </a:lnTo>
                <a:lnTo>
                  <a:pt x="108" y="497"/>
                </a:lnTo>
                <a:lnTo>
                  <a:pt x="96" y="492"/>
                </a:lnTo>
                <a:lnTo>
                  <a:pt x="85" y="486"/>
                </a:lnTo>
                <a:lnTo>
                  <a:pt x="74" y="478"/>
                </a:lnTo>
                <a:lnTo>
                  <a:pt x="63" y="468"/>
                </a:lnTo>
                <a:lnTo>
                  <a:pt x="63" y="468"/>
                </a:lnTo>
                <a:lnTo>
                  <a:pt x="53" y="457"/>
                </a:lnTo>
                <a:lnTo>
                  <a:pt x="45" y="443"/>
                </a:lnTo>
                <a:lnTo>
                  <a:pt x="39" y="431"/>
                </a:lnTo>
                <a:lnTo>
                  <a:pt x="35" y="419"/>
                </a:lnTo>
                <a:lnTo>
                  <a:pt x="32" y="406"/>
                </a:lnTo>
                <a:lnTo>
                  <a:pt x="30" y="395"/>
                </a:lnTo>
                <a:lnTo>
                  <a:pt x="28" y="378"/>
                </a:lnTo>
                <a:lnTo>
                  <a:pt x="28" y="378"/>
                </a:lnTo>
                <a:lnTo>
                  <a:pt x="48" y="381"/>
                </a:lnTo>
                <a:lnTo>
                  <a:pt x="66" y="386"/>
                </a:lnTo>
                <a:lnTo>
                  <a:pt x="81" y="392"/>
                </a:lnTo>
                <a:lnTo>
                  <a:pt x="95" y="399"/>
                </a:lnTo>
                <a:lnTo>
                  <a:pt x="107" y="407"/>
                </a:lnTo>
                <a:lnTo>
                  <a:pt x="117" y="417"/>
                </a:lnTo>
                <a:lnTo>
                  <a:pt x="125" y="427"/>
                </a:lnTo>
                <a:lnTo>
                  <a:pt x="132" y="437"/>
                </a:lnTo>
                <a:lnTo>
                  <a:pt x="138" y="447"/>
                </a:lnTo>
                <a:lnTo>
                  <a:pt x="142" y="458"/>
                </a:lnTo>
                <a:lnTo>
                  <a:pt x="145" y="467"/>
                </a:lnTo>
                <a:lnTo>
                  <a:pt x="149" y="477"/>
                </a:lnTo>
                <a:lnTo>
                  <a:pt x="151" y="493"/>
                </a:lnTo>
                <a:lnTo>
                  <a:pt x="152" y="505"/>
                </a:lnTo>
                <a:lnTo>
                  <a:pt x="152" y="505"/>
                </a:ln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cxnSp>
        <p:nvCxnSpPr>
          <p:cNvPr id="41" name="Straight Connector 40"/>
          <p:cNvCxnSpPr/>
          <p:nvPr/>
        </p:nvCxnSpPr>
        <p:spPr>
          <a:xfrm flipV="1">
            <a:off x="0" y="5148769"/>
            <a:ext cx="9158270" cy="16931"/>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805791" y="4909936"/>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86516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62854" cy="5143500"/>
          </a:xfrm>
          <a:prstGeom prst="rect">
            <a:avLst/>
          </a:prstGeom>
        </p:spPr>
      </p:pic>
      <p:grpSp>
        <p:nvGrpSpPr>
          <p:cNvPr id="43" name="Group 42"/>
          <p:cNvGrpSpPr/>
          <p:nvPr/>
        </p:nvGrpSpPr>
        <p:grpSpPr>
          <a:xfrm>
            <a:off x="0" y="2049128"/>
            <a:ext cx="9144000" cy="1459772"/>
            <a:chOff x="0" y="0"/>
            <a:chExt cx="9144000" cy="1300480"/>
          </a:xfrm>
        </p:grpSpPr>
        <p:sp>
          <p:nvSpPr>
            <p:cNvPr id="44" name="Rectangle 43"/>
            <p:cNvSpPr/>
            <p:nvPr/>
          </p:nvSpPr>
          <p:spPr>
            <a:xfrm>
              <a:off x="0" y="0"/>
              <a:ext cx="9144000"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94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94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1771864" y="2271183"/>
            <a:ext cx="7361368" cy="1015663"/>
          </a:xfrm>
          <a:prstGeom prst="rect">
            <a:avLst/>
          </a:prstGeom>
        </p:spPr>
        <p:txBody>
          <a:bodyPr wrap="square">
            <a:spAutoFit/>
          </a:bodyPr>
          <a:lstStyle/>
          <a:p>
            <a:r>
              <a:rPr lang="en-US" sz="6000" b="1" dirty="0">
                <a:solidFill>
                  <a:schemeClr val="bg1"/>
                </a:solidFill>
                <a:latin typeface="Century Gothic" charset="0"/>
                <a:ea typeface="Century Gothic" charset="0"/>
                <a:cs typeface="Century Gothic" charset="0"/>
              </a:rPr>
              <a:t>SPRINTING</a:t>
            </a:r>
          </a:p>
        </p:txBody>
      </p:sp>
      <p:pic>
        <p:nvPicPr>
          <p:cNvPr id="47" name="Picture 4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229403"/>
            <a:ext cx="996371" cy="1099222"/>
          </a:xfrm>
          <a:prstGeom prst="rect">
            <a:avLst/>
          </a:prstGeom>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995" y="2525615"/>
            <a:ext cx="511505" cy="542663"/>
          </a:xfrm>
          <a:prstGeom prst="rect">
            <a:avLst/>
          </a:prstGeom>
          <a:effectLst/>
        </p:spPr>
      </p:pic>
      <p:cxnSp>
        <p:nvCxnSpPr>
          <p:cNvPr id="50" name="Straight Connector 49"/>
          <p:cNvCxnSpPr/>
          <p:nvPr/>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27853" y="2571750"/>
            <a:ext cx="2656496" cy="461665"/>
          </a:xfrm>
          <a:prstGeom prst="rect">
            <a:avLst/>
          </a:prstGeom>
        </p:spPr>
        <p:txBody>
          <a:bodyPr wrap="none">
            <a:spAutoFit/>
          </a:bodyPr>
          <a:lstStyle/>
          <a:p>
            <a:r>
              <a:rPr lang="en-US" sz="2400" b="1">
                <a:solidFill>
                  <a:srgbClr val="FFD00B"/>
                </a:solidFill>
                <a:latin typeface="Century Gothic" charset="0"/>
                <a:ea typeface="Century Gothic" charset="0"/>
                <a:cs typeface="Century Gothic" charset="0"/>
              </a:rPr>
              <a:t>3 out of 4 studies</a:t>
            </a:r>
            <a:endParaRPr lang="en-US" sz="2400" b="1" dirty="0">
              <a:solidFill>
                <a:srgbClr val="FFD00B"/>
              </a:solidFill>
              <a:latin typeface="Century Gothic" charset="0"/>
              <a:ea typeface="Century Gothic" charset="0"/>
              <a:cs typeface="Century Gothic" charset="0"/>
            </a:endParaRPr>
          </a:p>
        </p:txBody>
      </p:sp>
      <p:sp>
        <p:nvSpPr>
          <p:cNvPr id="12" name="TextBox 11"/>
          <p:cNvSpPr txBox="1"/>
          <p:nvPr/>
        </p:nvSpPr>
        <p:spPr>
          <a:xfrm>
            <a:off x="5517088" y="2672035"/>
            <a:ext cx="6602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8800" b="1" dirty="0">
                <a:solidFill>
                  <a:srgbClr val="68AD49"/>
                </a:solidFill>
                <a:effectLst>
                  <a:outerShdw blurRad="114300" sx="102000" sy="102000" algn="ctr" rotWithShape="0">
                    <a:prstClr val="black">
                      <a:alpha val="20000"/>
                    </a:prstClr>
                  </a:outerShdw>
                </a:effectLst>
                <a:latin typeface="Century Gothic" charset="0"/>
                <a:ea typeface="Century Gothic" charset="0"/>
                <a:cs typeface="Century Gothic" charset="0"/>
              </a:rPr>
              <a:t>/</a:t>
            </a:r>
          </a:p>
        </p:txBody>
      </p:sp>
      <p:sp>
        <p:nvSpPr>
          <p:cNvPr id="13" name="Rectangle 12"/>
          <p:cNvSpPr/>
          <p:nvPr/>
        </p:nvSpPr>
        <p:spPr>
          <a:xfrm>
            <a:off x="1805791" y="4909936"/>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169153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58270" cy="5143500"/>
          </a:xfrm>
          <a:prstGeom prst="rect">
            <a:avLst/>
          </a:prstGeom>
        </p:spPr>
      </p:pic>
      <p:grpSp>
        <p:nvGrpSpPr>
          <p:cNvPr id="37" name="Group 36"/>
          <p:cNvGrpSpPr/>
          <p:nvPr/>
        </p:nvGrpSpPr>
        <p:grpSpPr>
          <a:xfrm>
            <a:off x="0" y="2049128"/>
            <a:ext cx="9144000" cy="1459772"/>
            <a:chOff x="0" y="0"/>
            <a:chExt cx="9144000" cy="1300480"/>
          </a:xfrm>
        </p:grpSpPr>
        <p:sp>
          <p:nvSpPr>
            <p:cNvPr id="38" name="Rectangle 37"/>
            <p:cNvSpPr/>
            <p:nvPr/>
          </p:nvSpPr>
          <p:spPr>
            <a:xfrm>
              <a:off x="0" y="0"/>
              <a:ext cx="9144000"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94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94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1771864" y="2271183"/>
            <a:ext cx="7361368" cy="1015663"/>
          </a:xfrm>
          <a:prstGeom prst="rect">
            <a:avLst/>
          </a:prstGeom>
        </p:spPr>
        <p:txBody>
          <a:bodyPr wrap="square">
            <a:spAutoFit/>
          </a:bodyPr>
          <a:lstStyle/>
          <a:p>
            <a:r>
              <a:rPr lang="en-US" sz="6000" b="1">
                <a:solidFill>
                  <a:schemeClr val="bg1"/>
                </a:solidFill>
                <a:latin typeface="Century Gothic" charset="0"/>
                <a:ea typeface="Century Gothic" charset="0"/>
                <a:cs typeface="Century Gothic" charset="0"/>
              </a:rPr>
              <a:t>JUMPING</a:t>
            </a:r>
            <a:endParaRPr lang="en-US" sz="6000" b="1" dirty="0">
              <a:solidFill>
                <a:schemeClr val="bg1"/>
              </a:solidFill>
              <a:latin typeface="Century Gothic" charset="0"/>
              <a:ea typeface="Century Gothic" charset="0"/>
              <a:cs typeface="Century Gothic" charset="0"/>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229403"/>
            <a:ext cx="996371" cy="1099222"/>
          </a:xfrm>
          <a:prstGeom prst="rect">
            <a:avLst/>
          </a:prstGeom>
        </p:spPr>
      </p:pic>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19980" t="1" r="65144" b="-6030"/>
          <a:stretch/>
        </p:blipFill>
        <p:spPr>
          <a:xfrm>
            <a:off x="418901" y="2548612"/>
            <a:ext cx="605965" cy="519710"/>
          </a:xfrm>
          <a:prstGeom prst="rect">
            <a:avLst/>
          </a:prstGeom>
        </p:spPr>
      </p:pic>
      <p:cxnSp>
        <p:nvCxnSpPr>
          <p:cNvPr id="49" name="Straight Connector 48"/>
          <p:cNvCxnSpPr/>
          <p:nvPr/>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27853" y="2571750"/>
            <a:ext cx="2656496" cy="461665"/>
          </a:xfrm>
          <a:prstGeom prst="rect">
            <a:avLst/>
          </a:prstGeom>
        </p:spPr>
        <p:txBody>
          <a:bodyPr wrap="none">
            <a:spAutoFit/>
          </a:bodyPr>
          <a:lstStyle/>
          <a:p>
            <a:r>
              <a:rPr lang="en-US" sz="2400" b="1" dirty="0">
                <a:solidFill>
                  <a:srgbClr val="FFD00B"/>
                </a:solidFill>
                <a:latin typeface="Century Gothic" charset="0"/>
                <a:ea typeface="Century Gothic" charset="0"/>
                <a:cs typeface="Century Gothic" charset="0"/>
              </a:rPr>
              <a:t>1 out of 5 studies</a:t>
            </a:r>
          </a:p>
        </p:txBody>
      </p:sp>
      <p:sp>
        <p:nvSpPr>
          <p:cNvPr id="12" name="TextBox 11"/>
          <p:cNvSpPr txBox="1"/>
          <p:nvPr/>
        </p:nvSpPr>
        <p:spPr>
          <a:xfrm>
            <a:off x="5517088" y="2672035"/>
            <a:ext cx="6602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8800" b="1" dirty="0">
                <a:solidFill>
                  <a:srgbClr val="68AD49"/>
                </a:solidFill>
                <a:effectLst>
                  <a:outerShdw blurRad="114300" sx="102000" sy="102000" algn="ctr" rotWithShape="0">
                    <a:prstClr val="black">
                      <a:alpha val="20000"/>
                    </a:prstClr>
                  </a:outerShdw>
                </a:effectLst>
                <a:latin typeface="Century Gothic" charset="0"/>
                <a:ea typeface="Century Gothic" charset="0"/>
                <a:cs typeface="Century Gothic" charset="0"/>
              </a:rPr>
              <a:t>/</a:t>
            </a:r>
          </a:p>
        </p:txBody>
      </p:sp>
      <p:sp>
        <p:nvSpPr>
          <p:cNvPr id="13" name="Rectangle 12"/>
          <p:cNvSpPr/>
          <p:nvPr/>
        </p:nvSpPr>
        <p:spPr>
          <a:xfrm>
            <a:off x="1805791" y="4909936"/>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112735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51728"/>
          </a:xfrm>
          <a:prstGeom prst="rect">
            <a:avLst/>
          </a:prstGeom>
        </p:spPr>
      </p:pic>
      <p:grpSp>
        <p:nvGrpSpPr>
          <p:cNvPr id="10" name="Group 9"/>
          <p:cNvGrpSpPr/>
          <p:nvPr/>
        </p:nvGrpSpPr>
        <p:grpSpPr>
          <a:xfrm>
            <a:off x="0" y="2049128"/>
            <a:ext cx="9144000" cy="1459772"/>
            <a:chOff x="0" y="0"/>
            <a:chExt cx="9144000" cy="1300480"/>
          </a:xfrm>
        </p:grpSpPr>
        <p:sp>
          <p:nvSpPr>
            <p:cNvPr id="11" name="Rectangle 10"/>
            <p:cNvSpPr/>
            <p:nvPr/>
          </p:nvSpPr>
          <p:spPr>
            <a:xfrm>
              <a:off x="0" y="0"/>
              <a:ext cx="9144000" cy="1300480"/>
            </a:xfrm>
            <a:prstGeom prst="rect">
              <a:avLst/>
            </a:prstGeom>
            <a:solidFill>
              <a:srgbClr val="00000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94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94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771864" y="2271183"/>
            <a:ext cx="7361368" cy="1015663"/>
          </a:xfrm>
          <a:prstGeom prst="rect">
            <a:avLst/>
          </a:prstGeom>
        </p:spPr>
        <p:txBody>
          <a:bodyPr wrap="square">
            <a:spAutoFit/>
          </a:bodyPr>
          <a:lstStyle/>
          <a:p>
            <a:r>
              <a:rPr lang="en-US" sz="6000" b="1" dirty="0">
                <a:solidFill>
                  <a:schemeClr val="bg1"/>
                </a:solidFill>
                <a:latin typeface="Century Gothic" charset="0"/>
                <a:ea typeface="Century Gothic" charset="0"/>
                <a:cs typeface="Century Gothic" charset="0"/>
              </a:rPr>
              <a:t>AGILITY</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229403"/>
            <a:ext cx="996371" cy="109922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68" y="2463724"/>
            <a:ext cx="664978" cy="658400"/>
          </a:xfrm>
          <a:prstGeom prst="rect">
            <a:avLst/>
          </a:prstGeom>
        </p:spPr>
      </p:pic>
      <p:cxnSp>
        <p:nvCxnSpPr>
          <p:cNvPr id="30" name="Straight Connector 29"/>
          <p:cNvCxnSpPr/>
          <p:nvPr/>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283574" y="2178849"/>
            <a:ext cx="3764172" cy="1200329"/>
          </a:xfrm>
          <a:prstGeom prst="rect">
            <a:avLst/>
          </a:prstGeom>
        </p:spPr>
        <p:txBody>
          <a:bodyPr wrap="none">
            <a:spAutoFit/>
          </a:bodyPr>
          <a:lstStyle/>
          <a:p>
            <a:r>
              <a:rPr lang="en-US" sz="2400" b="1" dirty="0">
                <a:solidFill>
                  <a:srgbClr val="FFD00B"/>
                </a:solidFill>
                <a:latin typeface="Century Gothic" charset="0"/>
                <a:ea typeface="Century Gothic" charset="0"/>
                <a:cs typeface="Century Gothic" charset="0"/>
              </a:rPr>
              <a:t>2 out of 4 soccer studies</a:t>
            </a:r>
          </a:p>
          <a:p>
            <a:r>
              <a:rPr lang="en-US" sz="2400" b="1" dirty="0">
                <a:solidFill>
                  <a:srgbClr val="FFD00B"/>
                </a:solidFill>
                <a:latin typeface="Century Gothic" charset="0"/>
                <a:ea typeface="Century Gothic" charset="0"/>
                <a:cs typeface="Century Gothic" charset="0"/>
              </a:rPr>
              <a:t>both basketball studies,</a:t>
            </a:r>
          </a:p>
          <a:p>
            <a:r>
              <a:rPr lang="en-US" sz="2400" b="1" dirty="0">
                <a:solidFill>
                  <a:srgbClr val="FFD00B"/>
                </a:solidFill>
                <a:latin typeface="Century Gothic" charset="0"/>
                <a:ea typeface="Century Gothic" charset="0"/>
                <a:cs typeface="Century Gothic" charset="0"/>
              </a:rPr>
              <a:t>and 1 tennis study</a:t>
            </a:r>
          </a:p>
        </p:txBody>
      </p:sp>
      <p:sp>
        <p:nvSpPr>
          <p:cNvPr id="17" name="TextBox 16"/>
          <p:cNvSpPr txBox="1"/>
          <p:nvPr/>
        </p:nvSpPr>
        <p:spPr>
          <a:xfrm>
            <a:off x="4609028" y="2672035"/>
            <a:ext cx="660276" cy="656590"/>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8800" b="1" dirty="0">
                <a:solidFill>
                  <a:srgbClr val="68AD49"/>
                </a:solidFill>
                <a:effectLst>
                  <a:outerShdw blurRad="114300" sx="102000" sy="102000" algn="ctr" rotWithShape="0">
                    <a:prstClr val="black">
                      <a:alpha val="20000"/>
                    </a:prstClr>
                  </a:outerShdw>
                </a:effectLst>
                <a:latin typeface="Century Gothic" charset="0"/>
                <a:ea typeface="Century Gothic" charset="0"/>
                <a:cs typeface="Century Gothic" charset="0"/>
              </a:rPr>
              <a:t>/</a:t>
            </a:r>
          </a:p>
        </p:txBody>
      </p:sp>
      <p:sp>
        <p:nvSpPr>
          <p:cNvPr id="18" name="Rectangle 17"/>
          <p:cNvSpPr/>
          <p:nvPr/>
        </p:nvSpPr>
        <p:spPr>
          <a:xfrm>
            <a:off x="1805791" y="4909936"/>
            <a:ext cx="7341630" cy="184666"/>
          </a:xfrm>
          <a:prstGeom prst="rect">
            <a:avLst/>
          </a:prstGeom>
        </p:spPr>
        <p:txBody>
          <a:bodyPr wrap="square">
            <a:spAutoFit/>
          </a:bodyPr>
          <a:lstStyle/>
          <a:p>
            <a:pPr algn="r"/>
            <a:r>
              <a:rPr lang="nl-NL" sz="600" dirty="0">
                <a:solidFill>
                  <a:schemeClr val="bg1"/>
                </a:solidFill>
                <a:latin typeface="Century Gothic" charset="0"/>
                <a:ea typeface="Century Gothic" charset="0"/>
                <a:cs typeface="Century Gothic" charset="0"/>
              </a:rPr>
              <a:t>Baker L et al. 2015, Nutrients, 7:5733-5763, doi:10.3390/nu7075249.</a:t>
            </a:r>
          </a:p>
        </p:txBody>
      </p:sp>
    </p:spTree>
    <p:extLst>
      <p:ext uri="{BB962C8B-B14F-4D97-AF65-F5344CB8AC3E}">
        <p14:creationId xmlns:p14="http://schemas.microsoft.com/office/powerpoint/2010/main" val="96482048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0625F5395E064F95AAAC5D5C561FD6" ma:contentTypeVersion="12" ma:contentTypeDescription="Create a new document." ma:contentTypeScope="" ma:versionID="ded0b29eff05b416d625c19002f54ad4">
  <xsd:schema xmlns:xsd="http://www.w3.org/2001/XMLSchema" xmlns:xs="http://www.w3.org/2001/XMLSchema" xmlns:p="http://schemas.microsoft.com/office/2006/metadata/properties" xmlns:ns2="362779d7-3833-400e-99fa-cb3bf7a1e029" xmlns:ns3="8b498e9c-4671-4e21-adf0-8930cfdf5bfc" targetNamespace="http://schemas.microsoft.com/office/2006/metadata/properties" ma:root="true" ma:fieldsID="b80ece9eb04813e1f12cb5121a9c435e" ns2:_="" ns3:_="">
    <xsd:import namespace="362779d7-3833-400e-99fa-cb3bf7a1e029"/>
    <xsd:import namespace="8b498e9c-4671-4e21-adf0-8930cfdf5b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779d7-3833-400e-99fa-cb3bf7a1e02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498e9c-4671-4e21-adf0-8930cfdf5bf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C03C4-6444-4BB2-A086-7EC29670C289}">
  <ds:schemaRefs>
    <ds:schemaRef ds:uri="362779d7-3833-400e-99fa-cb3bf7a1e029"/>
    <ds:schemaRef ds:uri="http://purl.org/dc/elements/1.1/"/>
    <ds:schemaRef ds:uri="http://schemas.openxmlformats.org/package/2006/metadata/core-properties"/>
    <ds:schemaRef ds:uri="http://purl.org/dc/terms/"/>
    <ds:schemaRef ds:uri="8b498e9c-4671-4e21-adf0-8930cfdf5bfc"/>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E7B85AF-B33B-49C9-9705-BAEB9492428B}">
  <ds:schemaRefs>
    <ds:schemaRef ds:uri="http://schemas.microsoft.com/sharepoint/v3/contenttype/forms"/>
  </ds:schemaRefs>
</ds:datastoreItem>
</file>

<file path=customXml/itemProps3.xml><?xml version="1.0" encoding="utf-8"?>
<ds:datastoreItem xmlns:ds="http://schemas.openxmlformats.org/officeDocument/2006/customXml" ds:itemID="{347F8876-61C6-4739-BF03-8432212FD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2779d7-3833-400e-99fa-cb3bf7a1e029"/>
    <ds:schemaRef ds:uri="8b498e9c-4671-4e21-adf0-8930cfdf5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2780</TotalTime>
  <Words>2386</Words>
  <Application>Microsoft Office PowerPoint</Application>
  <PresentationFormat>On-screen Show (16:9)</PresentationFormat>
  <Paragraphs>281</Paragraphs>
  <Slides>23</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Avenir Book</vt:lpstr>
      <vt:lpstr>Calibri</vt:lpstr>
      <vt:lpstr>Calibri Light</vt:lpstr>
      <vt:lpstr>Century Gothic</vt:lpstr>
      <vt:lpstr>Gatorade Medium</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Ethos3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Schwertly</dc:creator>
  <cp:lastModifiedBy>Heaton, Lisa {PEP}</cp:lastModifiedBy>
  <cp:revision>171</cp:revision>
  <dcterms:created xsi:type="dcterms:W3CDTF">2015-02-10T20:59:32Z</dcterms:created>
  <dcterms:modified xsi:type="dcterms:W3CDTF">2020-04-27T14:04:54Z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0x010100430625F5395E064F95AAAC5D5C561FD6</vt:lpwstr>
  </property>
</Properties>
</file>